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7" r:id="rId51"/>
    <p:sldId id="308" r:id="rId52"/>
    <p:sldId id="309" r:id="rId53"/>
    <p:sldId id="311" r:id="rId54"/>
    <p:sldId id="312" r:id="rId55"/>
    <p:sldId id="313" r:id="rId56"/>
    <p:sldId id="320" r:id="rId57"/>
    <p:sldId id="314" r:id="rId58"/>
    <p:sldId id="315" r:id="rId59"/>
    <p:sldId id="319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6" r:id="rId76"/>
    <p:sldId id="337" r:id="rId77"/>
    <p:sldId id="338" r:id="rId78"/>
    <p:sldId id="339" r:id="rId79"/>
    <p:sldId id="340" r:id="rId80"/>
    <p:sldId id="341" r:id="rId81"/>
    <p:sldId id="342" r:id="rId82"/>
    <p:sldId id="343" r:id="rId83"/>
    <p:sldId id="344" r:id="rId84"/>
    <p:sldId id="345" r:id="rId85"/>
    <p:sldId id="346" r:id="rId86"/>
    <p:sldId id="347" r:id="rId8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552579"/>
    <a:srgbClr val="9E5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C694C-C8E7-4D2D-B51E-4442FC9C7495}" type="datetimeFigureOut">
              <a:rPr lang="zh-TW" altLang="en-US" smtClean="0"/>
              <a:t>2022/8/10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C5FF5-C38E-4514-B2A7-AEE23C9679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1317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F91A911-07BA-4324-95F6-E3548874EB58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D426-414B-4147-866C-FBD2CDCB8E03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F32F-F364-4898-A1C8-ADEAE25D0A09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78CC-C5F7-4954-B27D-38839AC5CDBB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52C65-25F8-4D23-8CBA-EB2410AEF8CF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450B-1914-4550-BBD0-DE4082EA7C84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F9D4-0F89-4326-9F9C-E40557D64FF8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D75-0AE8-44DD-AAF3-49ECC65093F2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F0FF-0D86-4226-912F-4D66032B87FF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6633-4096-403D-8445-C54F903C9264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0740-E99C-4275-BA16-3EF39F221A48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66865-039E-4B08-966E-45CA41E0ED0C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C8539-8039-4C11-B14B-20A3B1ABDC43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19C3F-B212-4AF2-B310-05AD22D3AD28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EE29-DAB5-4CA9-8B0D-2E01AE87F206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D989-6D7C-42E5-B436-3790920205DC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C6FC-A817-4658-983C-F8610CD55874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2CBB8-BEE3-4DBC-A327-E9604E48D0EC}" type="datetime1">
              <a:rPr lang="en-US" altLang="zh-TW" smtClean="0"/>
              <a:t>8/10/2022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26795" y="756458"/>
            <a:ext cx="8791575" cy="1149148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solidFill>
                  <a:schemeClr val="accent5">
                    <a:lumMod val="50000"/>
                  </a:schemeClr>
                </a:solidFill>
                <a:ea typeface="文鼎粗行楷" panose="02010609010101010101" pitchFamily="49" charset="-120"/>
              </a:rPr>
              <a:t>改良型氣泡排序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</a:t>
            </a:fld>
            <a:endParaRPr lang="en-US" sz="36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2726575" y="2377440"/>
            <a:ext cx="7564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55257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氣泡排序最大缺點在於交換效率低，若能減少交換次數，提高交換效率，是本演算法重點。</a:t>
            </a:r>
          </a:p>
        </p:txBody>
      </p:sp>
    </p:spTree>
    <p:extLst>
      <p:ext uri="{BB962C8B-B14F-4D97-AF65-F5344CB8AC3E}">
        <p14:creationId xmlns:p14="http://schemas.microsoft.com/office/powerpoint/2010/main" val="640010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10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427147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29884" y="3770288"/>
            <a:ext cx="1778457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1308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11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357010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71723" y="3424598"/>
            <a:ext cx="760890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3511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12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0916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02293" y="3413447"/>
            <a:ext cx="760890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3314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13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6726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21345" y="3776987"/>
            <a:ext cx="1708937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0438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14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25823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013230" y="4125330"/>
            <a:ext cx="921627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1939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15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871472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71723" y="3424598"/>
            <a:ext cx="760890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5545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16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79018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02293" y="3413447"/>
            <a:ext cx="760890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0770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17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00812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21345" y="3776987"/>
            <a:ext cx="1708937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2861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18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73193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71723" y="3424598"/>
            <a:ext cx="760890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9915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19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3376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02293" y="3413447"/>
            <a:ext cx="760890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982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150698" y="2676252"/>
            <a:ext cx="62120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26462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418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20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32735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21345" y="3776987"/>
            <a:ext cx="1708937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5077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21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39900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71723" y="3424598"/>
            <a:ext cx="760890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30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22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941680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02293" y="3413447"/>
            <a:ext cx="760890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6586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23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30182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31747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166978" y="4502018"/>
            <a:ext cx="2304908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6482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24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026329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89377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89378" y="2679943"/>
            <a:ext cx="664793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1802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25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179872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94120" y="2676479"/>
            <a:ext cx="96496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597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26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060544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074639" y="3059668"/>
            <a:ext cx="96496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2944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27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505823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5029" y="3399972"/>
            <a:ext cx="943428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38487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28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8459" y="3399972"/>
            <a:ext cx="82731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84210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29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754389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5031" y="3760172"/>
            <a:ext cx="175622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755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708400" y="2676252"/>
            <a:ext cx="914400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975953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7241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30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864003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991431" y="4137544"/>
            <a:ext cx="94342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56422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31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368564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54172" y="3385458"/>
            <a:ext cx="69668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3361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32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418599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8459" y="3399972"/>
            <a:ext cx="82731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2426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33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543335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5031" y="3760172"/>
            <a:ext cx="175622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68974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34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967840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991431" y="4137544"/>
            <a:ext cx="94342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66221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35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522054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54172" y="3385458"/>
            <a:ext cx="69668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8178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36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839234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8459" y="3399972"/>
            <a:ext cx="82731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27702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37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243886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5031" y="3760172"/>
            <a:ext cx="175622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73601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38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99294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54172" y="3385458"/>
            <a:ext cx="69668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54392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39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601019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8459" y="3399972"/>
            <a:ext cx="82731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699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150839" y="3060325"/>
            <a:ext cx="83014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611556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1121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40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39266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5031" y="3760172"/>
            <a:ext cx="175622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07539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41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5135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54172" y="3385458"/>
            <a:ext cx="69668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77101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42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705902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8459" y="3399972"/>
            <a:ext cx="82731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60611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43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257410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62415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166978" y="4502018"/>
            <a:ext cx="2304908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17372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44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104112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14229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89378" y="2679943"/>
            <a:ext cx="664793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6434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45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934687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821783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94120" y="2676479"/>
            <a:ext cx="96496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38547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46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627892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332419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074639" y="3059668"/>
            <a:ext cx="96496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6741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47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86759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89384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5029" y="3399972"/>
            <a:ext cx="943428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91434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48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274067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66783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8459" y="3399972"/>
            <a:ext cx="82731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48219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49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59274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585615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5031" y="3760172"/>
            <a:ext cx="175622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5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658127" y="3402300"/>
            <a:ext cx="83014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666839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3180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50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173141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57090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54172" y="3385458"/>
            <a:ext cx="69668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44700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51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033729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812516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8459" y="3399972"/>
            <a:ext cx="82731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25493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52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08928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880457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5031" y="3760172"/>
            <a:ext cx="175622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26529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53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733002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831313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54172" y="3385458"/>
            <a:ext cx="69668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26111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54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268416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085083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8459" y="3399972"/>
            <a:ext cx="82731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42714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55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139827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70882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5031" y="3760172"/>
            <a:ext cx="175622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86604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56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32512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962402" y="4137544"/>
            <a:ext cx="914398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19100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57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18037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90366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54172" y="3385458"/>
            <a:ext cx="696685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36358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58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979164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879190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8459" y="3399972"/>
            <a:ext cx="82731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85953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59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797646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363686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166978" y="4502018"/>
            <a:ext cx="2304908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96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461015" y="3402300"/>
            <a:ext cx="830146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026283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0147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60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85801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07663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74864" y="2676479"/>
            <a:ext cx="664794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28495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61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163595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704006" y="2676479"/>
            <a:ext cx="92605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35032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62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58661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055491" y="3045811"/>
            <a:ext cx="92605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88439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63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11607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20119" y="3399972"/>
            <a:ext cx="92605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98000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64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447435" y="3399972"/>
            <a:ext cx="926052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24590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65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89416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04006" y="3778701"/>
            <a:ext cx="1895308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28532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66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201442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026520" y="4141559"/>
            <a:ext cx="893823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262383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67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112579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75978" y="3414486"/>
            <a:ext cx="674880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483190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68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282052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21236" y="3414486"/>
            <a:ext cx="805505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36006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69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59071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89108" y="3757123"/>
            <a:ext cx="1737632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2534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231944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13522" y="3792592"/>
            <a:ext cx="1872877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719943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70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53462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068632" y="4119981"/>
            <a:ext cx="764625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92024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71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705700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58804" y="3399972"/>
            <a:ext cx="764625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993880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72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18578" y="3399972"/>
            <a:ext cx="764625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36534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73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30405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2816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110693" y="4517572"/>
            <a:ext cx="2332166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4842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74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949849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96722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91149" y="2680969"/>
            <a:ext cx="648508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161806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75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362109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76752" y="2666455"/>
            <a:ext cx="1040392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41902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76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8060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115324" y="3042105"/>
            <a:ext cx="789019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919312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77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579001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94296" y="3399972"/>
            <a:ext cx="1021247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337108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78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37724" y="3385458"/>
            <a:ext cx="730962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367997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79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20922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00FF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0000FF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565267" y="3771637"/>
            <a:ext cx="1805020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7825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8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202027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91418" y="3402299"/>
            <a:ext cx="607577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401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80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782553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251546" y="3399972"/>
            <a:ext cx="742853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031024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81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11320" y="3399972"/>
            <a:ext cx="815423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30574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82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60717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871599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132463" y="4503057"/>
            <a:ext cx="2324908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082387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83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059498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54862" y="2673430"/>
            <a:ext cx="728337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387386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84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3640461" y="2673430"/>
            <a:ext cx="975082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53614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85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2647345" y="5236752"/>
            <a:ext cx="1402142" cy="372381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280553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86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zh-TW" altLang="en-US" sz="24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5CDA2B94-586E-4387-A0DF-C47D2ED090C6}"/>
              </a:ext>
            </a:extLst>
          </p:cNvPr>
          <p:cNvSpPr txBox="1"/>
          <p:nvPr/>
        </p:nvSpPr>
        <p:spPr>
          <a:xfrm>
            <a:off x="6975110" y="3250521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600" dirty="0">
                <a:solidFill>
                  <a:schemeClr val="accent4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排序完成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D5C149BD-354E-4C79-BA54-D7C0780E08CE}"/>
                  </a:ext>
                </a:extLst>
              </p:cNvPr>
              <p:cNvSpPr txBox="1"/>
              <p:nvPr/>
            </p:nvSpPr>
            <p:spPr>
              <a:xfrm>
                <a:off x="6975110" y="4339210"/>
                <a:ext cx="264328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7200" dirty="0">
                    <a:solidFill>
                      <a:schemeClr val="accent4">
                        <a:lumMod val="50000"/>
                      </a:schemeClr>
                    </a:solidFill>
                    <a:latin typeface="Century Gothic" panose="020B0502020202020204"/>
                    <a:ea typeface="文鼎粗行楷" panose="02010609010101010101" pitchFamily="49" charset="-12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720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文鼎粗行楷" panose="02010609010101010101" pitchFamily="49" charset="-120"/>
                          </a:rPr>
                        </m:ctrlPr>
                      </m:sSupPr>
                      <m:e>
                        <m:r>
                          <a:rPr lang="en-US" altLang="zh-TW" sz="720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文鼎粗行楷" panose="02010609010101010101" pitchFamily="49" charset="-120"/>
                          </a:rPr>
                          <m:t>𝑛</m:t>
                        </m:r>
                      </m:e>
                      <m:sup>
                        <m:r>
                          <a:rPr lang="en-US" altLang="zh-TW" sz="720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文鼎粗行楷" panose="02010609010101010101" pitchFamily="49" charset="-12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7200" dirty="0">
                    <a:solidFill>
                      <a:schemeClr val="accent4">
                        <a:lumMod val="50000"/>
                      </a:schemeClr>
                    </a:solidFill>
                    <a:latin typeface="Century Gothic" panose="020B0502020202020204"/>
                    <a:ea typeface="文鼎粗行楷" panose="02010609010101010101" pitchFamily="49" charset="-120"/>
                  </a:rPr>
                  <a:t>)</a:t>
                </a:r>
                <a:endParaRPr lang="zh-TW" altLang="en-US" sz="7200" dirty="0">
                  <a:solidFill>
                    <a:schemeClr val="accent4">
                      <a:lumMod val="50000"/>
                    </a:schemeClr>
                  </a:solidFill>
                  <a:latin typeface="Century Gothic" panose="020B0502020202020204"/>
                  <a:ea typeface="文鼎粗行楷" panose="02010609010101010101" pitchFamily="49" charset="-120"/>
                </a:endParaRPr>
              </a:p>
            </p:txBody>
          </p:sp>
        </mc:Choice>
        <mc:Fallback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D5C149BD-354E-4C79-BA54-D7C0780E0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110" y="4339210"/>
                <a:ext cx="2643288" cy="1200329"/>
              </a:xfrm>
              <a:prstGeom prst="rect">
                <a:avLst/>
              </a:prstGeom>
              <a:blipFill>
                <a:blip r:embed="rId2"/>
                <a:stretch>
                  <a:fillRect l="-17281" t="-19289" r="-15207" b="-411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661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00425" y="5904664"/>
            <a:ext cx="8791575" cy="895147"/>
          </a:xfrm>
        </p:spPr>
        <p:txBody>
          <a:bodyPr>
            <a:normAutofit lnSpcReduction="10000"/>
          </a:bodyPr>
          <a:lstStyle/>
          <a:p>
            <a:pPr algn="r"/>
            <a:r>
              <a:rPr lang="zh-TW" altLang="en-US" dirty="0"/>
              <a:t>海青工商資訊科選手訓練教材</a:t>
            </a:r>
          </a:p>
          <a:p>
            <a:pPr algn="r"/>
            <a:r>
              <a:rPr lang="zh-TW" altLang="en-US" dirty="0"/>
              <a:t>製作：漆慶福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420911" y="553953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3600" smtClean="0"/>
              <a:t>9</a:t>
            </a:fld>
            <a:endParaRPr 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76203"/>
              </p:ext>
            </p:extLst>
          </p:nvPr>
        </p:nvGraphicFramePr>
        <p:xfrm>
          <a:off x="6607134" y="310264"/>
          <a:ext cx="48137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66">
                  <a:extLst>
                    <a:ext uri="{9D8B030D-6E8A-4147-A177-3AD203B41FA5}">
                      <a16:colId xmlns:a16="http://schemas.microsoft.com/office/drawing/2014/main" val="207666781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139502641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47800545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3220187118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252727247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38294732"/>
                    </a:ext>
                  </a:extLst>
                </a:gridCol>
                <a:gridCol w="661002">
                  <a:extLst>
                    <a:ext uri="{9D8B030D-6E8A-4147-A177-3AD203B41FA5}">
                      <a16:colId xmlns:a16="http://schemas.microsoft.com/office/drawing/2014/main" val="4071649073"/>
                    </a:ext>
                  </a:extLst>
                </a:gridCol>
              </a:tblGrid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200407"/>
                  </a:ext>
                </a:extLst>
              </a:tr>
              <a:tr h="3621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10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8</a:t>
                      </a:r>
                      <a:endParaRPr lang="zh-TW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724478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211915" y="59504"/>
            <a:ext cx="3887603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&lt;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iostream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namespace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#define N 6</a:t>
            </a:r>
          </a:p>
          <a:p>
            <a:endParaRPr lang="en-US" altLang="zh-TW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main() 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u, m;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x[N]={5,12,9,3,10,8};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&lt;N-1; 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++){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m=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for(u=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u&lt;N; u++)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if(x[m]&gt;x[u])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m=u;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swap(x[</a:t>
            </a:r>
            <a:r>
              <a:rPr lang="en-US" altLang="zh-TW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x[m]);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}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return 0;</a:t>
            </a:r>
          </a:p>
          <a:p>
            <a:r>
              <a:rPr lang="en-US" altLang="zh-TW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zh-TW" altLang="en-US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128463"/>
              </p:ext>
            </p:extLst>
          </p:nvPr>
        </p:nvGraphicFramePr>
        <p:xfrm>
          <a:off x="6356194" y="1534284"/>
          <a:ext cx="5252226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371">
                  <a:extLst>
                    <a:ext uri="{9D8B030D-6E8A-4147-A177-3AD203B41FA5}">
                      <a16:colId xmlns:a16="http://schemas.microsoft.com/office/drawing/2014/main" val="760260859"/>
                    </a:ext>
                  </a:extLst>
                </a:gridCol>
                <a:gridCol w="975733">
                  <a:extLst>
                    <a:ext uri="{9D8B030D-6E8A-4147-A177-3AD203B41FA5}">
                      <a16:colId xmlns:a16="http://schemas.microsoft.com/office/drawing/2014/main" val="3472896903"/>
                    </a:ext>
                  </a:extLst>
                </a:gridCol>
                <a:gridCol w="775009">
                  <a:extLst>
                    <a:ext uri="{9D8B030D-6E8A-4147-A177-3AD203B41FA5}">
                      <a16:colId xmlns:a16="http://schemas.microsoft.com/office/drawing/2014/main" val="4241621650"/>
                    </a:ext>
                  </a:extLst>
                </a:gridCol>
                <a:gridCol w="875371">
                  <a:extLst>
                    <a:ext uri="{9D8B030D-6E8A-4147-A177-3AD203B41FA5}">
                      <a16:colId xmlns:a16="http://schemas.microsoft.com/office/drawing/2014/main" val="2842068408"/>
                    </a:ext>
                  </a:extLst>
                </a:gridCol>
                <a:gridCol w="591015">
                  <a:extLst>
                    <a:ext uri="{9D8B030D-6E8A-4147-A177-3AD203B41FA5}">
                      <a16:colId xmlns:a16="http://schemas.microsoft.com/office/drawing/2014/main" val="2505486474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1184118746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</a:t>
                      </a:r>
                      <a:r>
                        <a:rPr lang="en-US" altLang="zh-TW" sz="2400" dirty="0" err="1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X[u]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latin typeface="Arial Rounded MT Bold" panose="020F0704030504030204" pitchFamily="34" charset="0"/>
                        </a:rPr>
                        <a:t>X[ m ]</a:t>
                      </a:r>
                      <a:endParaRPr lang="zh-TW" alt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8241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Arial Rounded MT Bold" panose="020F07040305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zh-TW" altLang="en-US" sz="2400" dirty="0">
                        <a:latin typeface="Arial Rounded MT Bold" panose="020F07040305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289287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4566587" y="3402299"/>
            <a:ext cx="685637" cy="369332"/>
          </a:xfrm>
          <a:prstGeom prst="rect">
            <a:avLst/>
          </a:prstGeom>
          <a:solidFill>
            <a:srgbClr val="00FF00">
              <a:alpha val="24706"/>
            </a:srgbClr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7199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電路</Template>
  <TotalTime>303</TotalTime>
  <Words>13468</Words>
  <Application>Microsoft Office PowerPoint</Application>
  <PresentationFormat>寬螢幕</PresentationFormat>
  <Paragraphs>3822</Paragraphs>
  <Slides>86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86</vt:i4>
      </vt:variant>
    </vt:vector>
  </HeadingPairs>
  <TitlesOfParts>
    <vt:vector size="94" baseType="lpstr">
      <vt:lpstr>標楷體</vt:lpstr>
      <vt:lpstr>Arial</vt:lpstr>
      <vt:lpstr>Arial Rounded MT Bold</vt:lpstr>
      <vt:lpstr>Calibri</vt:lpstr>
      <vt:lpstr>Cambria Math</vt:lpstr>
      <vt:lpstr>Century Gothic</vt:lpstr>
      <vt:lpstr>Tw Cen MT</vt:lpstr>
      <vt:lpstr>電路</vt:lpstr>
      <vt:lpstr>改良型氣泡排序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改良型氣泡排序</dc:title>
  <dc:creator>Administrator</dc:creator>
  <cp:lastModifiedBy>user</cp:lastModifiedBy>
  <cp:revision>17</cp:revision>
  <dcterms:created xsi:type="dcterms:W3CDTF">2022-08-07T07:43:31Z</dcterms:created>
  <dcterms:modified xsi:type="dcterms:W3CDTF">2022-08-10T05:21:44Z</dcterms:modified>
</cp:coreProperties>
</file>