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5" r:id="rId3"/>
    <p:sldId id="277" r:id="rId4"/>
    <p:sldId id="269" r:id="rId5"/>
    <p:sldId id="276" r:id="rId6"/>
    <p:sldId id="270" r:id="rId7"/>
    <p:sldId id="271" r:id="rId8"/>
    <p:sldId id="272" r:id="rId9"/>
    <p:sldId id="274" r:id="rId10"/>
    <p:sldId id="273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67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224" y="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3D655-67B3-4982-A10D-02577DF3EB25}" type="datetimeFigureOut">
              <a:rPr lang="zh-TW" altLang="en-US" smtClean="0"/>
              <a:t>2020/4/28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56265-22C2-479F-8571-4B22E68334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2946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B612-AD10-48AB-B3F4-A43EB199A818}" type="datetime1">
              <a:rPr lang="zh-TW" altLang="en-US" smtClean="0"/>
              <a:t>2020/4/28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by ChingFure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3139-5ABF-4FB5-98B5-E85D091FC88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7480-6070-473E-9898-8C6C6677EAE8}" type="datetime1">
              <a:rPr lang="zh-TW" altLang="en-US" smtClean="0"/>
              <a:t>2020/4/28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by ChingFure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3139-5ABF-4FB5-98B5-E85D091FC88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8B93-75C5-4EC3-8632-91A5417DBCD8}" type="datetime1">
              <a:rPr lang="zh-TW" altLang="en-US" smtClean="0"/>
              <a:t>2020/4/28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by ChingFure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3139-5ABF-4FB5-98B5-E85D091FC88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1BD6-3341-4438-B83C-61D76AB7A18D}" type="datetime1">
              <a:rPr lang="zh-TW" altLang="en-US" smtClean="0"/>
              <a:t>2020/4/28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by ChingFure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3139-5ABF-4FB5-98B5-E85D091FC88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0669-38D5-4E70-B7D7-2EB8AF7F6A3B}" type="datetime1">
              <a:rPr lang="zh-TW" altLang="en-US" smtClean="0"/>
              <a:t>2020/4/28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by ChingFure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3139-5ABF-4FB5-98B5-E85D091FC88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780E-115D-4E07-9C86-C2458E1F3AC5}" type="datetime1">
              <a:rPr lang="zh-TW" altLang="en-US" smtClean="0"/>
              <a:t>2020/4/28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by ChingFure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3139-5ABF-4FB5-98B5-E85D091FC88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4358-5F9E-45E4-BC9B-7DC5C9723B18}" type="datetime1">
              <a:rPr lang="zh-TW" altLang="en-US" smtClean="0"/>
              <a:t>2020/4/28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by ChingFure</a:t>
            </a: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3139-5ABF-4FB5-98B5-E85D091FC88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F5E45-7C26-4F0F-A78C-F3ABFEE96898}" type="datetime1">
              <a:rPr lang="zh-TW" altLang="en-US" smtClean="0"/>
              <a:t>2020/4/28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by ChingFure</a:t>
            </a: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3139-5ABF-4FB5-98B5-E85D091FC88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8D4C-E079-4CAF-B9A4-31418391D595}" type="datetime1">
              <a:rPr lang="zh-TW" altLang="en-US" smtClean="0"/>
              <a:t>2020/4/28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by ChingFure</a:t>
            </a: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3139-5ABF-4FB5-98B5-E85D091FC88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4A54-34F7-4FE1-B0B3-6DF2F6125B81}" type="datetime1">
              <a:rPr lang="zh-TW" altLang="en-US" smtClean="0"/>
              <a:t>2020/4/28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by ChingFure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3139-5ABF-4FB5-98B5-E85D091FC88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3EF3-4D4A-4BD5-80A9-DCDB6992A824}" type="datetime1">
              <a:rPr lang="zh-TW" altLang="en-US" smtClean="0"/>
              <a:t>2020/4/28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by ChingFure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3139-5ABF-4FB5-98B5-E85D091FC88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AF6101-E148-477A-B844-60288AF350F5}" type="datetime1">
              <a:rPr lang="zh-TW" altLang="en-US" smtClean="0"/>
              <a:t>2020/4/28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r>
              <a:rPr lang="en-US" altLang="zh-TW" smtClean="0"/>
              <a:t>by ChingFure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9F363139-5ABF-4FB5-98B5-E85D091FC88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0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163.32.98.15/teacher/benme/RIVP/TR-3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0.png"/><Relationship Id="rId10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/>
          <a:lstStyle/>
          <a:p>
            <a:r>
              <a:rPr lang="zh-TW" altLang="en-US" sz="6600" dirty="0" smtClean="0"/>
              <a:t>電子電路佈線</a:t>
            </a:r>
            <a:endParaRPr lang="zh-TW" altLang="en-US" sz="66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3139-5ABF-4FB5-98B5-E85D091FC880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51520" y="6381328"/>
            <a:ext cx="21162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dirty="0" smtClean="0"/>
              <a:t>Electronic </a:t>
            </a:r>
            <a:r>
              <a:rPr lang="en-US" altLang="zh-TW" sz="1000" dirty="0"/>
              <a:t>circuit layout </a:t>
            </a:r>
            <a:r>
              <a:rPr lang="en-US" altLang="zh-TW" sz="1000" dirty="0" smtClean="0"/>
              <a:t>by </a:t>
            </a:r>
            <a:r>
              <a:rPr lang="en-US" altLang="zh-TW" sz="1000" dirty="0" err="1" smtClean="0"/>
              <a:t>Ching</a:t>
            </a:r>
            <a:r>
              <a:rPr lang="en-US" altLang="zh-TW" sz="1000" dirty="0" smtClean="0"/>
              <a:t> </a:t>
            </a:r>
            <a:r>
              <a:rPr lang="en-US" altLang="zh-TW" sz="1000" dirty="0" err="1" smtClean="0"/>
              <a:t>Fure</a:t>
            </a:r>
            <a:r>
              <a:rPr lang="en-US" altLang="zh-TW" sz="1000" dirty="0" smtClean="0"/>
              <a:t> Chi</a:t>
            </a:r>
            <a:endParaRPr lang="zh-TW" altLang="en-US" sz="10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1704810" y="2169730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chemeClr val="accent2">
                    <a:lumMod val="75000"/>
                  </a:schemeClr>
                </a:solidFill>
              </a:rPr>
              <a:t>何謂佈</a:t>
            </a:r>
            <a:r>
              <a:rPr lang="zh-TW" altLang="en-US" sz="3600" dirty="0" smtClean="0">
                <a:solidFill>
                  <a:schemeClr val="accent2">
                    <a:lumMod val="75000"/>
                  </a:schemeClr>
                </a:solidFill>
              </a:rPr>
              <a:t>線 </a:t>
            </a:r>
            <a:r>
              <a:rPr lang="en-US" altLang="zh-TW" sz="3600" dirty="0" smtClean="0">
                <a:solidFill>
                  <a:schemeClr val="accent2">
                    <a:lumMod val="75000"/>
                  </a:schemeClr>
                </a:solidFill>
              </a:rPr>
              <a:t>(Layout)</a:t>
            </a:r>
            <a:endParaRPr lang="zh-TW" alt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副標題 2"/>
          <p:cNvSpPr txBox="1">
            <a:spLocks/>
          </p:cNvSpPr>
          <p:nvPr/>
        </p:nvSpPr>
        <p:spPr>
          <a:xfrm>
            <a:off x="1314476" y="3208304"/>
            <a:ext cx="6641900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zh-TW" altLang="en-US" sz="2400" dirty="0"/>
              <a:t>廣義</a:t>
            </a:r>
            <a:r>
              <a:rPr lang="zh-TW" altLang="en-US" sz="2400" dirty="0" smtClean="0"/>
              <a:t>解釋：為了完成某種設計，所做的各種軟體或硬體的布局。</a:t>
            </a:r>
            <a:endParaRPr lang="en-US" altLang="zh-TW" sz="2400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altLang="zh-TW" sz="24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zh-TW" altLang="en-US" sz="2400" dirty="0" smtClean="0"/>
              <a:t>在電子電路方面狹隘的解釋：</a:t>
            </a:r>
            <a:r>
              <a:rPr lang="zh-TW" altLang="en-US" sz="2400" dirty="0"/>
              <a:t>依據某電路圖及電路板上元件，設計導體在電路板上的連線，使電路板上元件得以執行電路圖之功能。</a:t>
            </a:r>
            <a:endParaRPr lang="en-US" altLang="zh-TW" sz="2400" dirty="0"/>
          </a:p>
          <a:p>
            <a:pPr marL="342900" indent="-342900" algn="l">
              <a:buFont typeface="Arial" pitchFamily="34" charset="0"/>
              <a:buChar char="•"/>
            </a:pPr>
            <a:endParaRPr lang="en-US" altLang="zh-TW" sz="2400" dirty="0"/>
          </a:p>
          <a:p>
            <a:pPr marL="342900" indent="-342900" algn="l">
              <a:buFont typeface="Arial" pitchFamily="34" charset="0"/>
              <a:buChar char="•"/>
            </a:pP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24980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圖片 18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630" y="2636912"/>
            <a:ext cx="3425069" cy="343185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335" y="4917721"/>
            <a:ext cx="861764" cy="976218"/>
          </a:xfrm>
          <a:prstGeom prst="rect">
            <a:avLst/>
          </a:prstGeom>
        </p:spPr>
      </p:pic>
      <p:sp>
        <p:nvSpPr>
          <p:cNvPr id="79" name="文字方塊 78"/>
          <p:cNvSpPr txBox="1"/>
          <p:nvPr/>
        </p:nvSpPr>
        <p:spPr>
          <a:xfrm>
            <a:off x="5815880" y="4853029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R</a:t>
            </a:r>
            <a:r>
              <a:rPr lang="en-US" altLang="zh-TW" sz="1400" dirty="0" smtClean="0">
                <a:solidFill>
                  <a:srgbClr val="0000FF"/>
                </a:solidFill>
              </a:rPr>
              <a:t>1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/>
          <a:lstStyle/>
          <a:p>
            <a:r>
              <a:rPr lang="zh-TW" altLang="en-US" sz="6600" dirty="0" smtClean="0"/>
              <a:t>電子電路佈線</a:t>
            </a:r>
            <a:endParaRPr lang="zh-TW" altLang="en-US" sz="66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3139-5ABF-4FB5-98B5-E85D091FC880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51520" y="6381328"/>
            <a:ext cx="21162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dirty="0" smtClean="0"/>
              <a:t>Electronic </a:t>
            </a:r>
            <a:r>
              <a:rPr lang="en-US" altLang="zh-TW" sz="1000" dirty="0"/>
              <a:t>circuit layout </a:t>
            </a:r>
            <a:r>
              <a:rPr lang="en-US" altLang="zh-TW" sz="1000" dirty="0" smtClean="0"/>
              <a:t>by </a:t>
            </a:r>
            <a:r>
              <a:rPr lang="en-US" altLang="zh-TW" sz="1000" dirty="0" err="1" smtClean="0"/>
              <a:t>Ching</a:t>
            </a:r>
            <a:r>
              <a:rPr lang="en-US" altLang="zh-TW" sz="1000" dirty="0" smtClean="0"/>
              <a:t> </a:t>
            </a:r>
            <a:r>
              <a:rPr lang="en-US" altLang="zh-TW" sz="1000" dirty="0" err="1" smtClean="0"/>
              <a:t>Fure</a:t>
            </a:r>
            <a:r>
              <a:rPr lang="en-US" altLang="zh-TW" sz="1000" dirty="0" smtClean="0"/>
              <a:t> Chi</a:t>
            </a:r>
            <a:endParaRPr lang="zh-TW" altLang="en-US" sz="1000" dirty="0"/>
          </a:p>
        </p:txBody>
      </p:sp>
      <p:pic>
        <p:nvPicPr>
          <p:cNvPr id="239" name="圖片 2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18" y="2990931"/>
            <a:ext cx="496703" cy="106886"/>
          </a:xfrm>
          <a:prstGeom prst="rect">
            <a:avLst/>
          </a:prstGeom>
        </p:spPr>
      </p:pic>
      <p:pic>
        <p:nvPicPr>
          <p:cNvPr id="249" name="圖片 2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577" y="3203223"/>
            <a:ext cx="109743" cy="499942"/>
          </a:xfrm>
          <a:prstGeom prst="rect">
            <a:avLst/>
          </a:prstGeom>
        </p:spPr>
      </p:pic>
      <p:cxnSp>
        <p:nvCxnSpPr>
          <p:cNvPr id="250" name="直線接點 249"/>
          <p:cNvCxnSpPr/>
          <p:nvPr/>
        </p:nvCxnSpPr>
        <p:spPr>
          <a:xfrm>
            <a:off x="6807766" y="3044374"/>
            <a:ext cx="486682" cy="0"/>
          </a:xfrm>
          <a:prstGeom prst="line">
            <a:avLst/>
          </a:prstGeom>
          <a:ln w="2540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直線接點 250"/>
          <p:cNvCxnSpPr/>
          <p:nvPr/>
        </p:nvCxnSpPr>
        <p:spPr>
          <a:xfrm>
            <a:off x="5822636" y="3051434"/>
            <a:ext cx="486682" cy="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直線接點 251"/>
          <p:cNvCxnSpPr/>
          <p:nvPr/>
        </p:nvCxnSpPr>
        <p:spPr>
          <a:xfrm>
            <a:off x="5829779" y="4023253"/>
            <a:ext cx="1466385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直線接點 252"/>
          <p:cNvCxnSpPr>
            <a:endCxn id="249" idx="0"/>
          </p:cNvCxnSpPr>
          <p:nvPr/>
        </p:nvCxnSpPr>
        <p:spPr>
          <a:xfrm flipH="1">
            <a:off x="7294449" y="3044374"/>
            <a:ext cx="1715" cy="158849"/>
          </a:xfrm>
          <a:prstGeom prst="line">
            <a:avLst/>
          </a:prstGeom>
          <a:ln w="254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直線接點 253"/>
          <p:cNvCxnSpPr/>
          <p:nvPr/>
        </p:nvCxnSpPr>
        <p:spPr>
          <a:xfrm>
            <a:off x="7293118" y="3703165"/>
            <a:ext cx="3046" cy="320088"/>
          </a:xfrm>
          <a:prstGeom prst="line">
            <a:avLst/>
          </a:prstGeom>
          <a:ln w="254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5" name="圖片 2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472" y="3123798"/>
            <a:ext cx="226727" cy="800212"/>
          </a:xfrm>
          <a:prstGeom prst="rect">
            <a:avLst/>
          </a:prstGeom>
        </p:spPr>
      </p:pic>
      <p:pic>
        <p:nvPicPr>
          <p:cNvPr id="256" name="圖片 2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809" y="2985635"/>
            <a:ext cx="127653" cy="127653"/>
          </a:xfrm>
          <a:prstGeom prst="rect">
            <a:avLst/>
          </a:prstGeom>
        </p:spPr>
      </p:pic>
      <p:pic>
        <p:nvPicPr>
          <p:cNvPr id="257" name="圖片 2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952" y="3959426"/>
            <a:ext cx="127653" cy="127653"/>
          </a:xfrm>
          <a:prstGeom prst="rect">
            <a:avLst/>
          </a:prstGeom>
        </p:spPr>
      </p:pic>
      <p:cxnSp>
        <p:nvCxnSpPr>
          <p:cNvPr id="258" name="直線接點 257"/>
          <p:cNvCxnSpPr>
            <a:stCxn id="255" idx="0"/>
          </p:cNvCxnSpPr>
          <p:nvPr/>
        </p:nvCxnSpPr>
        <p:spPr>
          <a:xfrm flipV="1">
            <a:off x="5202836" y="3051434"/>
            <a:ext cx="626943" cy="7236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直線接點 258"/>
          <p:cNvCxnSpPr>
            <a:stCxn id="255" idx="2"/>
          </p:cNvCxnSpPr>
          <p:nvPr/>
        </p:nvCxnSpPr>
        <p:spPr>
          <a:xfrm>
            <a:off x="5202836" y="3924010"/>
            <a:ext cx="626943" cy="986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文字方塊 259"/>
          <p:cNvSpPr txBox="1"/>
          <p:nvPr/>
        </p:nvSpPr>
        <p:spPr>
          <a:xfrm>
            <a:off x="6392770" y="266231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R</a:t>
            </a:r>
            <a:r>
              <a:rPr lang="en-US" altLang="zh-TW" sz="1400" dirty="0" smtClean="0">
                <a:solidFill>
                  <a:srgbClr val="0000FF"/>
                </a:solidFill>
              </a:rPr>
              <a:t>1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261" name="文字方塊 260"/>
          <p:cNvSpPr txBox="1"/>
          <p:nvPr/>
        </p:nvSpPr>
        <p:spPr>
          <a:xfrm>
            <a:off x="7319027" y="3274719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R</a:t>
            </a:r>
            <a:r>
              <a:rPr lang="en-US" altLang="zh-TW" sz="1400" dirty="0" smtClean="0">
                <a:solidFill>
                  <a:srgbClr val="0000FF"/>
                </a:solidFill>
              </a:rPr>
              <a:t>2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262" name="文字方塊 261"/>
          <p:cNvSpPr txBox="1"/>
          <p:nvPr/>
        </p:nvSpPr>
        <p:spPr>
          <a:xfrm>
            <a:off x="4788024" y="333383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grpSp>
        <p:nvGrpSpPr>
          <p:cNvPr id="263" name="群組 262"/>
          <p:cNvGrpSpPr/>
          <p:nvPr/>
        </p:nvGrpSpPr>
        <p:grpSpPr>
          <a:xfrm>
            <a:off x="1115616" y="2973464"/>
            <a:ext cx="2392480" cy="2327744"/>
            <a:chOff x="1620267" y="2963623"/>
            <a:chExt cx="2392480" cy="2327744"/>
          </a:xfrm>
        </p:grpSpPr>
        <p:cxnSp>
          <p:nvCxnSpPr>
            <p:cNvPr id="264" name="直線接點 263"/>
            <p:cNvCxnSpPr/>
            <p:nvPr/>
          </p:nvCxnSpPr>
          <p:spPr>
            <a:xfrm>
              <a:off x="1777452" y="3121920"/>
              <a:ext cx="531671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5" name="圖片 26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904" y="3573016"/>
              <a:ext cx="304843" cy="1468960"/>
            </a:xfrm>
            <a:prstGeom prst="rect">
              <a:avLst/>
            </a:prstGeom>
          </p:spPr>
        </p:pic>
        <p:cxnSp>
          <p:nvCxnSpPr>
            <p:cNvPr id="266" name="直線接點 265"/>
            <p:cNvCxnSpPr/>
            <p:nvPr/>
          </p:nvCxnSpPr>
          <p:spPr>
            <a:xfrm>
              <a:off x="3851920" y="3104964"/>
              <a:ext cx="0" cy="468052"/>
            </a:xfrm>
            <a:prstGeom prst="line">
              <a:avLst/>
            </a:prstGeom>
            <a:ln w="317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7" name="圖片 26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267" y="3924570"/>
              <a:ext cx="342948" cy="443927"/>
            </a:xfrm>
            <a:prstGeom prst="rect">
              <a:avLst/>
            </a:prstGeom>
          </p:spPr>
        </p:pic>
        <p:cxnSp>
          <p:nvCxnSpPr>
            <p:cNvPr id="268" name="直線接點 267"/>
            <p:cNvCxnSpPr>
              <a:endCxn id="267" idx="0"/>
            </p:cNvCxnSpPr>
            <p:nvPr/>
          </p:nvCxnSpPr>
          <p:spPr>
            <a:xfrm>
              <a:off x="1791741" y="3117280"/>
              <a:ext cx="0" cy="80729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直線接點 268"/>
            <p:cNvCxnSpPr/>
            <p:nvPr/>
          </p:nvCxnSpPr>
          <p:spPr>
            <a:xfrm>
              <a:off x="3855563" y="5039367"/>
              <a:ext cx="0" cy="2520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直線接點 269"/>
            <p:cNvCxnSpPr/>
            <p:nvPr/>
          </p:nvCxnSpPr>
          <p:spPr>
            <a:xfrm>
              <a:off x="1777452" y="5277147"/>
              <a:ext cx="2082873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直線接點 270"/>
            <p:cNvCxnSpPr/>
            <p:nvPr/>
          </p:nvCxnSpPr>
          <p:spPr>
            <a:xfrm>
              <a:off x="1791741" y="4367485"/>
              <a:ext cx="0" cy="90966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2" name="圖片 27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9124" y="2963623"/>
              <a:ext cx="1470865" cy="304843"/>
            </a:xfrm>
            <a:prstGeom prst="rect">
              <a:avLst/>
            </a:prstGeom>
          </p:spPr>
        </p:pic>
        <p:cxnSp>
          <p:nvCxnSpPr>
            <p:cNvPr id="273" name="直線接點 272"/>
            <p:cNvCxnSpPr/>
            <p:nvPr/>
          </p:nvCxnSpPr>
          <p:spPr>
            <a:xfrm>
              <a:off x="3635896" y="3116043"/>
              <a:ext cx="223200" cy="0"/>
            </a:xfrm>
            <a:prstGeom prst="line">
              <a:avLst/>
            </a:prstGeom>
            <a:ln w="2921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4" name="文字方塊 273"/>
          <p:cNvSpPr txBox="1"/>
          <p:nvPr/>
        </p:nvSpPr>
        <p:spPr>
          <a:xfrm>
            <a:off x="2314237" y="260413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</a:t>
            </a:r>
            <a:r>
              <a:rPr lang="en-US" altLang="zh-TW" sz="1400" dirty="0" smtClean="0"/>
              <a:t>1</a:t>
            </a:r>
            <a:endParaRPr lang="zh-TW" altLang="en-US" dirty="0"/>
          </a:p>
        </p:txBody>
      </p:sp>
      <p:sp>
        <p:nvSpPr>
          <p:cNvPr id="275" name="文字方塊 274"/>
          <p:cNvSpPr txBox="1"/>
          <p:nvPr/>
        </p:nvSpPr>
        <p:spPr>
          <a:xfrm>
            <a:off x="3479258" y="408670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</a:t>
            </a:r>
            <a:r>
              <a:rPr lang="en-US" altLang="zh-TW" sz="1400" dirty="0" smtClean="0"/>
              <a:t>2</a:t>
            </a:r>
            <a:endParaRPr lang="zh-TW" altLang="en-US" dirty="0"/>
          </a:p>
        </p:txBody>
      </p:sp>
      <p:sp>
        <p:nvSpPr>
          <p:cNvPr id="276" name="文字方塊 275"/>
          <p:cNvSpPr txBox="1"/>
          <p:nvPr/>
        </p:nvSpPr>
        <p:spPr>
          <a:xfrm>
            <a:off x="804312" y="396763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pic>
        <p:nvPicPr>
          <p:cNvPr id="280" name="圖片 27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91460" y="5165010"/>
            <a:ext cx="109743" cy="499942"/>
          </a:xfrm>
          <a:prstGeom prst="rect">
            <a:avLst/>
          </a:prstGeom>
        </p:spPr>
      </p:pic>
      <p:pic>
        <p:nvPicPr>
          <p:cNvPr id="281" name="圖片 2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952" y="4454357"/>
            <a:ext cx="127653" cy="127653"/>
          </a:xfrm>
          <a:prstGeom prst="rect">
            <a:avLst/>
          </a:prstGeom>
        </p:spPr>
      </p:pic>
      <p:cxnSp>
        <p:nvCxnSpPr>
          <p:cNvPr id="282" name="直線接點 281"/>
          <p:cNvCxnSpPr>
            <a:endCxn id="277" idx="1"/>
          </p:cNvCxnSpPr>
          <p:nvPr/>
        </p:nvCxnSpPr>
        <p:spPr>
          <a:xfrm flipV="1">
            <a:off x="5820771" y="4515673"/>
            <a:ext cx="171905" cy="2381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8" name="圖片 27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459979"/>
            <a:ext cx="496703" cy="106886"/>
          </a:xfrm>
          <a:prstGeom prst="rect">
            <a:avLst/>
          </a:prstGeom>
        </p:spPr>
      </p:pic>
      <p:pic>
        <p:nvPicPr>
          <p:cNvPr id="277" name="圖片 27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676" y="4462230"/>
            <a:ext cx="496703" cy="106886"/>
          </a:xfrm>
          <a:prstGeom prst="rect">
            <a:avLst/>
          </a:prstGeom>
        </p:spPr>
      </p:pic>
      <p:pic>
        <p:nvPicPr>
          <p:cNvPr id="283" name="圖片 28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952" y="4616543"/>
            <a:ext cx="127653" cy="127653"/>
          </a:xfrm>
          <a:prstGeom prst="rect">
            <a:avLst/>
          </a:prstGeom>
        </p:spPr>
      </p:pic>
      <p:cxnSp>
        <p:nvCxnSpPr>
          <p:cNvPr id="284" name="直線接點 283"/>
          <p:cNvCxnSpPr/>
          <p:nvPr/>
        </p:nvCxnSpPr>
        <p:spPr>
          <a:xfrm>
            <a:off x="5848535" y="4680369"/>
            <a:ext cx="1285690" cy="1169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直線接點 284"/>
          <p:cNvCxnSpPr/>
          <p:nvPr/>
        </p:nvCxnSpPr>
        <p:spPr>
          <a:xfrm>
            <a:off x="7135805" y="4506714"/>
            <a:ext cx="0" cy="173655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直線接點 285"/>
          <p:cNvCxnSpPr/>
          <p:nvPr/>
        </p:nvCxnSpPr>
        <p:spPr>
          <a:xfrm>
            <a:off x="5826733" y="5163550"/>
            <a:ext cx="169255" cy="6144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直線接點 286"/>
          <p:cNvCxnSpPr/>
          <p:nvPr/>
        </p:nvCxnSpPr>
        <p:spPr>
          <a:xfrm flipV="1">
            <a:off x="5991225" y="5649745"/>
            <a:ext cx="171796" cy="3343"/>
          </a:xfrm>
          <a:prstGeom prst="line">
            <a:avLst/>
          </a:prstGeom>
          <a:ln w="254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8" name="圖片 28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906" y="5108994"/>
            <a:ext cx="127653" cy="127653"/>
          </a:xfrm>
          <a:prstGeom prst="rect">
            <a:avLst/>
          </a:prstGeom>
        </p:spPr>
      </p:pic>
      <p:cxnSp>
        <p:nvCxnSpPr>
          <p:cNvPr id="289" name="直線接點 288"/>
          <p:cNvCxnSpPr/>
          <p:nvPr/>
        </p:nvCxnSpPr>
        <p:spPr>
          <a:xfrm flipV="1">
            <a:off x="5830712" y="5480939"/>
            <a:ext cx="326417" cy="100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直線接點 289"/>
          <p:cNvCxnSpPr/>
          <p:nvPr/>
        </p:nvCxnSpPr>
        <p:spPr>
          <a:xfrm>
            <a:off x="6151716" y="5163550"/>
            <a:ext cx="1434" cy="318088"/>
          </a:xfrm>
          <a:prstGeom prst="line">
            <a:avLst/>
          </a:prstGeom>
          <a:ln w="254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1" name="圖片 29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287" y="5427636"/>
            <a:ext cx="127653" cy="127653"/>
          </a:xfrm>
          <a:prstGeom prst="rect">
            <a:avLst/>
          </a:prstGeom>
        </p:spPr>
      </p:pic>
      <p:pic>
        <p:nvPicPr>
          <p:cNvPr id="292" name="圖片 29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27792" y="5350466"/>
            <a:ext cx="496703" cy="106886"/>
          </a:xfrm>
          <a:prstGeom prst="rect">
            <a:avLst/>
          </a:prstGeom>
        </p:spPr>
      </p:pic>
      <p:cxnSp>
        <p:nvCxnSpPr>
          <p:cNvPr id="295" name="直線接點 294"/>
          <p:cNvCxnSpPr/>
          <p:nvPr/>
        </p:nvCxnSpPr>
        <p:spPr>
          <a:xfrm flipV="1">
            <a:off x="6810822" y="5653006"/>
            <a:ext cx="169255" cy="6144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直線接點 297"/>
          <p:cNvCxnSpPr/>
          <p:nvPr/>
        </p:nvCxnSpPr>
        <p:spPr>
          <a:xfrm>
            <a:off x="6814801" y="5331237"/>
            <a:ext cx="326417" cy="1000"/>
          </a:xfrm>
          <a:prstGeom prst="line">
            <a:avLst/>
          </a:prstGeom>
          <a:ln w="25400">
            <a:solidFill>
              <a:schemeClr val="tx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直線接點 295"/>
          <p:cNvCxnSpPr/>
          <p:nvPr/>
        </p:nvCxnSpPr>
        <p:spPr>
          <a:xfrm>
            <a:off x="6975314" y="5169612"/>
            <a:ext cx="171796" cy="3343"/>
          </a:xfrm>
          <a:prstGeom prst="line">
            <a:avLst/>
          </a:prstGeom>
          <a:ln w="254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1" name="圖片 30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91268" y="5357356"/>
            <a:ext cx="496703" cy="10688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746300" y="4915717"/>
            <a:ext cx="820697" cy="976218"/>
          </a:xfrm>
          <a:prstGeom prst="rect">
            <a:avLst/>
          </a:prstGeom>
          <a:noFill/>
          <a:ln w="63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99" name="直線接點 298"/>
          <p:cNvCxnSpPr/>
          <p:nvPr/>
        </p:nvCxnSpPr>
        <p:spPr>
          <a:xfrm flipV="1">
            <a:off x="7135805" y="5341062"/>
            <a:ext cx="1434" cy="318088"/>
          </a:xfrm>
          <a:prstGeom prst="line">
            <a:avLst/>
          </a:prstGeom>
          <a:ln w="254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2" name="圖片 30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726" y="5112425"/>
            <a:ext cx="125748" cy="119460"/>
          </a:xfrm>
          <a:prstGeom prst="rect">
            <a:avLst/>
          </a:prstGeom>
        </p:spPr>
      </p:pic>
      <p:pic>
        <p:nvPicPr>
          <p:cNvPr id="303" name="圖片 30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746" y="5110044"/>
            <a:ext cx="125748" cy="119460"/>
          </a:xfrm>
          <a:prstGeom prst="rect">
            <a:avLst/>
          </a:prstGeom>
        </p:spPr>
      </p:pic>
      <p:pic>
        <p:nvPicPr>
          <p:cNvPr id="304" name="圖片 30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746" y="5588556"/>
            <a:ext cx="125748" cy="119460"/>
          </a:xfrm>
          <a:prstGeom prst="rect">
            <a:avLst/>
          </a:prstGeom>
        </p:spPr>
      </p:pic>
      <p:pic>
        <p:nvPicPr>
          <p:cNvPr id="305" name="圖片 30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964" y="5591686"/>
            <a:ext cx="125748" cy="119460"/>
          </a:xfrm>
          <a:prstGeom prst="rect">
            <a:avLst/>
          </a:prstGeom>
        </p:spPr>
      </p:pic>
      <p:pic>
        <p:nvPicPr>
          <p:cNvPr id="307" name="圖片 30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745" y="5275903"/>
            <a:ext cx="125748" cy="119460"/>
          </a:xfrm>
          <a:prstGeom prst="rect">
            <a:avLst/>
          </a:prstGeom>
        </p:spPr>
      </p:pic>
      <p:pic>
        <p:nvPicPr>
          <p:cNvPr id="309" name="圖片 30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927" y="5275903"/>
            <a:ext cx="125748" cy="119460"/>
          </a:xfrm>
          <a:prstGeom prst="rect">
            <a:avLst/>
          </a:prstGeom>
        </p:spPr>
      </p:pic>
      <p:pic>
        <p:nvPicPr>
          <p:cNvPr id="310" name="圖片 30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927" y="5598080"/>
            <a:ext cx="125748" cy="119460"/>
          </a:xfrm>
          <a:prstGeom prst="rect">
            <a:avLst/>
          </a:prstGeom>
        </p:spPr>
      </p:pic>
      <p:sp>
        <p:nvSpPr>
          <p:cNvPr id="311" name="文字方塊 310"/>
          <p:cNvSpPr txBox="1"/>
          <p:nvPr/>
        </p:nvSpPr>
        <p:spPr>
          <a:xfrm>
            <a:off x="6084199" y="4148699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R</a:t>
            </a:r>
            <a:r>
              <a:rPr lang="en-US" altLang="zh-TW" sz="1400" dirty="0" smtClean="0">
                <a:solidFill>
                  <a:srgbClr val="0000FF"/>
                </a:solidFill>
              </a:rPr>
              <a:t>1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313" name="文字方塊 312"/>
          <p:cNvSpPr txBox="1"/>
          <p:nvPr/>
        </p:nvSpPr>
        <p:spPr>
          <a:xfrm>
            <a:off x="6703895" y="415643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R</a:t>
            </a:r>
            <a:r>
              <a:rPr lang="en-US" altLang="zh-TW" sz="1400" dirty="0" smtClean="0">
                <a:solidFill>
                  <a:srgbClr val="0000FF"/>
                </a:solidFill>
              </a:rPr>
              <a:t>2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316" name="文字方塊 315"/>
          <p:cNvSpPr txBox="1"/>
          <p:nvPr/>
        </p:nvSpPr>
        <p:spPr>
          <a:xfrm>
            <a:off x="6037490" y="4852433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R</a:t>
            </a:r>
            <a:r>
              <a:rPr lang="en-US" altLang="zh-TW" sz="1400" dirty="0" smtClean="0">
                <a:solidFill>
                  <a:srgbClr val="0000FF"/>
                </a:solidFill>
              </a:rPr>
              <a:t>2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317" name="文字方塊 316"/>
          <p:cNvSpPr txBox="1"/>
          <p:nvPr/>
        </p:nvSpPr>
        <p:spPr>
          <a:xfrm>
            <a:off x="5540122" y="431733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+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18" name="文字方塊 317"/>
          <p:cNvSpPr txBox="1"/>
          <p:nvPr/>
        </p:nvSpPr>
        <p:spPr>
          <a:xfrm>
            <a:off x="5540984" y="498101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+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19" name="文字方塊 318"/>
          <p:cNvSpPr txBox="1"/>
          <p:nvPr/>
        </p:nvSpPr>
        <p:spPr>
          <a:xfrm>
            <a:off x="5548498" y="278626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+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20" name="文字方塊 319"/>
          <p:cNvSpPr txBox="1"/>
          <p:nvPr/>
        </p:nvSpPr>
        <p:spPr>
          <a:xfrm>
            <a:off x="5548498" y="372015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BatangChe" pitchFamily="49" charset="-127"/>
                <a:ea typeface="BatangChe" pitchFamily="49" charset="-127"/>
              </a:rPr>
              <a:t>-</a:t>
            </a:r>
            <a:endParaRPr lang="zh-TW" altLang="en-US" b="1" dirty="0">
              <a:solidFill>
                <a:schemeClr val="bg1"/>
              </a:solidFill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321" name="文字方塊 320"/>
          <p:cNvSpPr txBox="1"/>
          <p:nvPr/>
        </p:nvSpPr>
        <p:spPr>
          <a:xfrm>
            <a:off x="5544651" y="449284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BatangChe" pitchFamily="49" charset="-127"/>
                <a:ea typeface="BatangChe" pitchFamily="49" charset="-127"/>
              </a:rPr>
              <a:t>-</a:t>
            </a:r>
            <a:endParaRPr lang="zh-TW" altLang="en-US" b="1" dirty="0">
              <a:solidFill>
                <a:schemeClr val="bg1"/>
              </a:solidFill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322" name="文字方塊 321"/>
          <p:cNvSpPr txBox="1"/>
          <p:nvPr/>
        </p:nvSpPr>
        <p:spPr>
          <a:xfrm>
            <a:off x="5544651" y="529752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BatangChe" pitchFamily="49" charset="-127"/>
                <a:ea typeface="BatangChe" pitchFamily="49" charset="-127"/>
              </a:rPr>
              <a:t>-</a:t>
            </a:r>
            <a:endParaRPr lang="zh-TW" altLang="en-US" b="1" dirty="0">
              <a:solidFill>
                <a:schemeClr val="bg1"/>
              </a:solidFill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323" name="文字方塊 322"/>
          <p:cNvSpPr txBox="1"/>
          <p:nvPr/>
        </p:nvSpPr>
        <p:spPr>
          <a:xfrm>
            <a:off x="6500475" y="546288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+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24" name="文字方塊 323"/>
          <p:cNvSpPr txBox="1"/>
          <p:nvPr/>
        </p:nvSpPr>
        <p:spPr>
          <a:xfrm>
            <a:off x="6505977" y="515547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BatangChe" pitchFamily="49" charset="-127"/>
                <a:ea typeface="BatangChe" pitchFamily="49" charset="-127"/>
              </a:rPr>
              <a:t>-</a:t>
            </a:r>
            <a:endParaRPr lang="zh-TW" altLang="en-US" b="1" dirty="0">
              <a:solidFill>
                <a:schemeClr val="bg1"/>
              </a:solidFill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78" name="文字方塊 77"/>
          <p:cNvSpPr txBox="1"/>
          <p:nvPr/>
        </p:nvSpPr>
        <p:spPr>
          <a:xfrm flipH="1">
            <a:off x="2988875" y="2107456"/>
            <a:ext cx="3166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FFC000"/>
                </a:solidFill>
              </a:rPr>
              <a:t>2</a:t>
            </a:r>
            <a:r>
              <a:rPr lang="zh-TW" altLang="en-US" sz="2400" dirty="0" smtClean="0">
                <a:solidFill>
                  <a:srgbClr val="FFC000"/>
                </a:solidFill>
              </a:rPr>
              <a:t> 個電阻串聯佈線範例</a:t>
            </a:r>
            <a:endParaRPr lang="zh-TW" altLang="en-US" sz="2400" dirty="0">
              <a:solidFill>
                <a:srgbClr val="FFC000"/>
              </a:solidFill>
            </a:endParaRPr>
          </a:p>
        </p:txBody>
      </p:sp>
      <p:cxnSp>
        <p:nvCxnSpPr>
          <p:cNvPr id="80" name="直線接點 79"/>
          <p:cNvCxnSpPr/>
          <p:nvPr/>
        </p:nvCxnSpPr>
        <p:spPr>
          <a:xfrm>
            <a:off x="3350912" y="5049208"/>
            <a:ext cx="0" cy="252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接點 80"/>
          <p:cNvCxnSpPr/>
          <p:nvPr/>
        </p:nvCxnSpPr>
        <p:spPr>
          <a:xfrm>
            <a:off x="1907704" y="5292700"/>
            <a:ext cx="145908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文字方塊 81"/>
          <p:cNvSpPr txBox="1"/>
          <p:nvPr/>
        </p:nvSpPr>
        <p:spPr>
          <a:xfrm flipV="1">
            <a:off x="7029729" y="5640033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R</a:t>
            </a:r>
            <a:r>
              <a:rPr lang="en-US" altLang="zh-TW" sz="1400" dirty="0" smtClean="0">
                <a:solidFill>
                  <a:srgbClr val="0000FF"/>
                </a:solidFill>
              </a:rPr>
              <a:t>2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83" name="文字方塊 82"/>
          <p:cNvSpPr txBox="1"/>
          <p:nvPr/>
        </p:nvSpPr>
        <p:spPr>
          <a:xfrm flipV="1">
            <a:off x="6808119" y="5642200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R</a:t>
            </a:r>
            <a:r>
              <a:rPr lang="en-US" altLang="zh-TW" sz="1400" dirty="0" smtClean="0">
                <a:solidFill>
                  <a:srgbClr val="0000FF"/>
                </a:solidFill>
              </a:rPr>
              <a:t>1</a:t>
            </a:r>
            <a:endParaRPr lang="zh-TW" altLang="en-US" dirty="0">
              <a:solidFill>
                <a:srgbClr val="0000FF"/>
              </a:solidFill>
            </a:endParaRPr>
          </a:p>
        </p:txBody>
      </p:sp>
      <p:cxnSp>
        <p:nvCxnSpPr>
          <p:cNvPr id="84" name="直線接點 83"/>
          <p:cNvCxnSpPr/>
          <p:nvPr/>
        </p:nvCxnSpPr>
        <p:spPr>
          <a:xfrm>
            <a:off x="6477075" y="4522818"/>
            <a:ext cx="171037" cy="0"/>
          </a:xfrm>
          <a:prstGeom prst="line">
            <a:avLst/>
          </a:prstGeom>
          <a:ln w="254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9" name="圖片 27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35023" y="5165010"/>
            <a:ext cx="109743" cy="49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8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/>
          <a:lstStyle/>
          <a:p>
            <a:r>
              <a:rPr lang="zh-TW" altLang="en-US" sz="6600" dirty="0" smtClean="0"/>
              <a:t>電子電路佈線</a:t>
            </a:r>
            <a:endParaRPr lang="zh-TW" altLang="en-US" sz="66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3139-5ABF-4FB5-98B5-E85D091FC880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51520" y="6381328"/>
            <a:ext cx="21162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dirty="0" smtClean="0"/>
              <a:t>Electronic </a:t>
            </a:r>
            <a:r>
              <a:rPr lang="en-US" altLang="zh-TW" sz="1000" dirty="0"/>
              <a:t>circuit layout </a:t>
            </a:r>
            <a:r>
              <a:rPr lang="en-US" altLang="zh-TW" sz="1000" dirty="0" smtClean="0"/>
              <a:t>by </a:t>
            </a:r>
            <a:r>
              <a:rPr lang="en-US" altLang="zh-TW" sz="1000" dirty="0" err="1" smtClean="0"/>
              <a:t>Ching</a:t>
            </a:r>
            <a:r>
              <a:rPr lang="en-US" altLang="zh-TW" sz="1000" dirty="0" smtClean="0"/>
              <a:t> </a:t>
            </a:r>
            <a:r>
              <a:rPr lang="en-US" altLang="zh-TW" sz="1000" dirty="0" err="1" smtClean="0"/>
              <a:t>Fure</a:t>
            </a:r>
            <a:r>
              <a:rPr lang="en-US" altLang="zh-TW" sz="1000" dirty="0" smtClean="0"/>
              <a:t> Chi</a:t>
            </a:r>
            <a:endParaRPr lang="zh-TW" altLang="en-US" sz="1000" dirty="0"/>
          </a:p>
        </p:txBody>
      </p:sp>
      <p:sp>
        <p:nvSpPr>
          <p:cNvPr id="96" name="文字方塊 95"/>
          <p:cNvSpPr txBox="1"/>
          <p:nvPr/>
        </p:nvSpPr>
        <p:spPr>
          <a:xfrm flipH="1">
            <a:off x="2988875" y="2107456"/>
            <a:ext cx="3166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FFC000"/>
                </a:solidFill>
              </a:rPr>
              <a:t>2</a:t>
            </a:r>
            <a:r>
              <a:rPr lang="zh-TW" altLang="en-US" sz="2400" dirty="0" smtClean="0">
                <a:solidFill>
                  <a:srgbClr val="FFC000"/>
                </a:solidFill>
              </a:rPr>
              <a:t> 個電阻並聯佈線範例</a:t>
            </a:r>
            <a:endParaRPr lang="zh-TW" altLang="en-US" sz="2400" dirty="0">
              <a:solidFill>
                <a:srgbClr val="FFC000"/>
              </a:solidFill>
            </a:endParaRPr>
          </a:p>
        </p:txBody>
      </p:sp>
      <p:pic>
        <p:nvPicPr>
          <p:cNvPr id="190" name="圖片 18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630" y="2636912"/>
            <a:ext cx="3425069" cy="3431852"/>
          </a:xfrm>
          <a:prstGeom prst="rect">
            <a:avLst/>
          </a:prstGeom>
        </p:spPr>
      </p:pic>
      <p:pic>
        <p:nvPicPr>
          <p:cNvPr id="249" name="圖片 2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577" y="3203223"/>
            <a:ext cx="109743" cy="499942"/>
          </a:xfrm>
          <a:prstGeom prst="rect">
            <a:avLst/>
          </a:prstGeom>
        </p:spPr>
      </p:pic>
      <p:cxnSp>
        <p:nvCxnSpPr>
          <p:cNvPr id="251" name="直線接點 250"/>
          <p:cNvCxnSpPr/>
          <p:nvPr/>
        </p:nvCxnSpPr>
        <p:spPr>
          <a:xfrm>
            <a:off x="5822636" y="3051434"/>
            <a:ext cx="1473528" cy="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直線接點 251"/>
          <p:cNvCxnSpPr/>
          <p:nvPr/>
        </p:nvCxnSpPr>
        <p:spPr>
          <a:xfrm>
            <a:off x="5829779" y="4023253"/>
            <a:ext cx="1466385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直線接點 252"/>
          <p:cNvCxnSpPr>
            <a:endCxn id="249" idx="0"/>
          </p:cNvCxnSpPr>
          <p:nvPr/>
        </p:nvCxnSpPr>
        <p:spPr>
          <a:xfrm flipH="1">
            <a:off x="7294449" y="3044374"/>
            <a:ext cx="1715" cy="158849"/>
          </a:xfrm>
          <a:prstGeom prst="line">
            <a:avLst/>
          </a:prstGeom>
          <a:ln w="254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直線接點 253"/>
          <p:cNvCxnSpPr/>
          <p:nvPr/>
        </p:nvCxnSpPr>
        <p:spPr>
          <a:xfrm>
            <a:off x="7293118" y="3703165"/>
            <a:ext cx="3046" cy="320088"/>
          </a:xfrm>
          <a:prstGeom prst="line">
            <a:avLst/>
          </a:prstGeom>
          <a:ln w="254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5" name="圖片 2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472" y="3123798"/>
            <a:ext cx="226727" cy="800212"/>
          </a:xfrm>
          <a:prstGeom prst="rect">
            <a:avLst/>
          </a:prstGeom>
        </p:spPr>
      </p:pic>
      <p:pic>
        <p:nvPicPr>
          <p:cNvPr id="256" name="圖片 2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809" y="2985635"/>
            <a:ext cx="127653" cy="127653"/>
          </a:xfrm>
          <a:prstGeom prst="rect">
            <a:avLst/>
          </a:prstGeom>
        </p:spPr>
      </p:pic>
      <p:pic>
        <p:nvPicPr>
          <p:cNvPr id="257" name="圖片 2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952" y="3959426"/>
            <a:ext cx="127653" cy="127653"/>
          </a:xfrm>
          <a:prstGeom prst="rect">
            <a:avLst/>
          </a:prstGeom>
        </p:spPr>
      </p:pic>
      <p:cxnSp>
        <p:nvCxnSpPr>
          <p:cNvPr id="258" name="直線接點 257"/>
          <p:cNvCxnSpPr>
            <a:stCxn id="255" idx="0"/>
          </p:cNvCxnSpPr>
          <p:nvPr/>
        </p:nvCxnSpPr>
        <p:spPr>
          <a:xfrm flipV="1">
            <a:off x="5202836" y="3051434"/>
            <a:ext cx="626943" cy="7236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直線接點 258"/>
          <p:cNvCxnSpPr>
            <a:stCxn id="255" idx="2"/>
          </p:cNvCxnSpPr>
          <p:nvPr/>
        </p:nvCxnSpPr>
        <p:spPr>
          <a:xfrm>
            <a:off x="5202836" y="3924010"/>
            <a:ext cx="626943" cy="986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文字方塊 259"/>
          <p:cNvSpPr txBox="1"/>
          <p:nvPr/>
        </p:nvSpPr>
        <p:spPr>
          <a:xfrm>
            <a:off x="6507051" y="326355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R</a:t>
            </a:r>
            <a:r>
              <a:rPr lang="en-US" altLang="zh-TW" sz="1400" dirty="0" smtClean="0">
                <a:solidFill>
                  <a:srgbClr val="0000FF"/>
                </a:solidFill>
              </a:rPr>
              <a:t>1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261" name="文字方塊 260"/>
          <p:cNvSpPr txBox="1"/>
          <p:nvPr/>
        </p:nvSpPr>
        <p:spPr>
          <a:xfrm>
            <a:off x="7319027" y="3274719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R</a:t>
            </a:r>
            <a:r>
              <a:rPr lang="en-US" altLang="zh-TW" sz="1400" dirty="0" smtClean="0">
                <a:solidFill>
                  <a:srgbClr val="0000FF"/>
                </a:solidFill>
              </a:rPr>
              <a:t>2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262" name="文字方塊 261"/>
          <p:cNvSpPr txBox="1"/>
          <p:nvPr/>
        </p:nvSpPr>
        <p:spPr>
          <a:xfrm>
            <a:off x="4788024" y="333383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cxnSp>
        <p:nvCxnSpPr>
          <p:cNvPr id="264" name="直線接點 263"/>
          <p:cNvCxnSpPr/>
          <p:nvPr/>
        </p:nvCxnSpPr>
        <p:spPr>
          <a:xfrm>
            <a:off x="1272801" y="3131761"/>
            <a:ext cx="531671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5" name="圖片 2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253" y="3582857"/>
            <a:ext cx="304843" cy="1468960"/>
          </a:xfrm>
          <a:prstGeom prst="rect">
            <a:avLst/>
          </a:prstGeom>
        </p:spPr>
      </p:pic>
      <p:cxnSp>
        <p:nvCxnSpPr>
          <p:cNvPr id="266" name="直線接點 265"/>
          <p:cNvCxnSpPr/>
          <p:nvPr/>
        </p:nvCxnSpPr>
        <p:spPr>
          <a:xfrm>
            <a:off x="3347269" y="3114805"/>
            <a:ext cx="0" cy="468052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7" name="圖片 26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934411"/>
            <a:ext cx="342948" cy="443927"/>
          </a:xfrm>
          <a:prstGeom prst="rect">
            <a:avLst/>
          </a:prstGeom>
        </p:spPr>
      </p:pic>
      <p:cxnSp>
        <p:nvCxnSpPr>
          <p:cNvPr id="268" name="直線接點 267"/>
          <p:cNvCxnSpPr>
            <a:endCxn id="267" idx="0"/>
          </p:cNvCxnSpPr>
          <p:nvPr/>
        </p:nvCxnSpPr>
        <p:spPr>
          <a:xfrm>
            <a:off x="1287090" y="3127121"/>
            <a:ext cx="0" cy="80729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直線接點 268"/>
          <p:cNvCxnSpPr/>
          <p:nvPr/>
        </p:nvCxnSpPr>
        <p:spPr>
          <a:xfrm>
            <a:off x="3350912" y="5049208"/>
            <a:ext cx="0" cy="252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直線接點 269"/>
          <p:cNvCxnSpPr/>
          <p:nvPr/>
        </p:nvCxnSpPr>
        <p:spPr>
          <a:xfrm>
            <a:off x="1272801" y="5286988"/>
            <a:ext cx="2082873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直線接點 270"/>
          <p:cNvCxnSpPr/>
          <p:nvPr/>
        </p:nvCxnSpPr>
        <p:spPr>
          <a:xfrm>
            <a:off x="1287090" y="4377326"/>
            <a:ext cx="0" cy="90966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直線接點 272"/>
          <p:cNvCxnSpPr/>
          <p:nvPr/>
        </p:nvCxnSpPr>
        <p:spPr>
          <a:xfrm>
            <a:off x="1804472" y="3125884"/>
            <a:ext cx="1549973" cy="0"/>
          </a:xfrm>
          <a:prstGeom prst="line">
            <a:avLst/>
          </a:prstGeom>
          <a:ln w="2921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文字方塊 273"/>
          <p:cNvSpPr txBox="1"/>
          <p:nvPr/>
        </p:nvSpPr>
        <p:spPr>
          <a:xfrm>
            <a:off x="2314237" y="260413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</a:t>
            </a:r>
            <a:r>
              <a:rPr lang="en-US" altLang="zh-TW" sz="1400" dirty="0" smtClean="0"/>
              <a:t>1</a:t>
            </a:r>
            <a:endParaRPr lang="zh-TW" altLang="en-US" dirty="0"/>
          </a:p>
        </p:txBody>
      </p:sp>
      <p:sp>
        <p:nvSpPr>
          <p:cNvPr id="275" name="文字方塊 274"/>
          <p:cNvSpPr txBox="1"/>
          <p:nvPr/>
        </p:nvSpPr>
        <p:spPr>
          <a:xfrm>
            <a:off x="3479258" y="408670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</a:t>
            </a:r>
            <a:r>
              <a:rPr lang="en-US" altLang="zh-TW" sz="1400" dirty="0" smtClean="0"/>
              <a:t>2</a:t>
            </a:r>
            <a:endParaRPr lang="zh-TW" altLang="en-US" dirty="0"/>
          </a:p>
        </p:txBody>
      </p:sp>
      <p:sp>
        <p:nvSpPr>
          <p:cNvPr id="276" name="文字方塊 275"/>
          <p:cNvSpPr txBox="1"/>
          <p:nvPr/>
        </p:nvSpPr>
        <p:spPr>
          <a:xfrm>
            <a:off x="804312" y="396763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pic>
        <p:nvPicPr>
          <p:cNvPr id="279" name="圖片 2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35023" y="5165010"/>
            <a:ext cx="109743" cy="499942"/>
          </a:xfrm>
          <a:prstGeom prst="rect">
            <a:avLst/>
          </a:prstGeom>
        </p:spPr>
      </p:pic>
      <p:pic>
        <p:nvPicPr>
          <p:cNvPr id="280" name="圖片 2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91460" y="5165010"/>
            <a:ext cx="109743" cy="499942"/>
          </a:xfrm>
          <a:prstGeom prst="rect">
            <a:avLst/>
          </a:prstGeom>
        </p:spPr>
      </p:pic>
      <p:pic>
        <p:nvPicPr>
          <p:cNvPr id="281" name="圖片 2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952" y="4454357"/>
            <a:ext cx="127653" cy="127653"/>
          </a:xfrm>
          <a:prstGeom prst="rect">
            <a:avLst/>
          </a:prstGeom>
        </p:spPr>
      </p:pic>
      <p:pic>
        <p:nvPicPr>
          <p:cNvPr id="278" name="圖片 27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459979"/>
            <a:ext cx="496703" cy="106886"/>
          </a:xfrm>
          <a:prstGeom prst="rect">
            <a:avLst/>
          </a:prstGeom>
        </p:spPr>
      </p:pic>
      <p:pic>
        <p:nvPicPr>
          <p:cNvPr id="277" name="圖片 27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676" y="4462230"/>
            <a:ext cx="496703" cy="106886"/>
          </a:xfrm>
          <a:prstGeom prst="rect">
            <a:avLst/>
          </a:prstGeom>
        </p:spPr>
      </p:pic>
      <p:pic>
        <p:nvPicPr>
          <p:cNvPr id="283" name="圖片 28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952" y="4616543"/>
            <a:ext cx="127653" cy="127653"/>
          </a:xfrm>
          <a:prstGeom prst="rect">
            <a:avLst/>
          </a:prstGeom>
        </p:spPr>
      </p:pic>
      <p:pic>
        <p:nvPicPr>
          <p:cNvPr id="288" name="圖片 28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906" y="5108994"/>
            <a:ext cx="127653" cy="127653"/>
          </a:xfrm>
          <a:prstGeom prst="rect">
            <a:avLst/>
          </a:prstGeom>
        </p:spPr>
      </p:pic>
      <p:pic>
        <p:nvPicPr>
          <p:cNvPr id="291" name="圖片 2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287" y="5427636"/>
            <a:ext cx="127653" cy="127653"/>
          </a:xfrm>
          <a:prstGeom prst="rect">
            <a:avLst/>
          </a:prstGeom>
        </p:spPr>
      </p:pic>
      <p:sp>
        <p:nvSpPr>
          <p:cNvPr id="312" name="文字方塊 311"/>
          <p:cNvSpPr txBox="1"/>
          <p:nvPr/>
        </p:nvSpPr>
        <p:spPr>
          <a:xfrm>
            <a:off x="5815880" y="4853029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R</a:t>
            </a:r>
            <a:r>
              <a:rPr lang="en-US" altLang="zh-TW" sz="1400" dirty="0" smtClean="0">
                <a:solidFill>
                  <a:srgbClr val="0000FF"/>
                </a:solidFill>
              </a:rPr>
              <a:t>1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311" name="文字方塊 310"/>
          <p:cNvSpPr txBox="1"/>
          <p:nvPr/>
        </p:nvSpPr>
        <p:spPr>
          <a:xfrm>
            <a:off x="6084199" y="4148699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R</a:t>
            </a:r>
            <a:r>
              <a:rPr lang="en-US" altLang="zh-TW" sz="1400" dirty="0" smtClean="0">
                <a:solidFill>
                  <a:srgbClr val="0000FF"/>
                </a:solidFill>
              </a:rPr>
              <a:t>1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313" name="文字方塊 312"/>
          <p:cNvSpPr txBox="1"/>
          <p:nvPr/>
        </p:nvSpPr>
        <p:spPr>
          <a:xfrm>
            <a:off x="6703895" y="415643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R</a:t>
            </a:r>
            <a:r>
              <a:rPr lang="en-US" altLang="zh-TW" sz="1400" dirty="0" smtClean="0">
                <a:solidFill>
                  <a:srgbClr val="0000FF"/>
                </a:solidFill>
              </a:rPr>
              <a:t>2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316" name="文字方塊 315"/>
          <p:cNvSpPr txBox="1"/>
          <p:nvPr/>
        </p:nvSpPr>
        <p:spPr>
          <a:xfrm>
            <a:off x="6037490" y="4852433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R</a:t>
            </a:r>
            <a:r>
              <a:rPr lang="en-US" altLang="zh-TW" sz="1400" dirty="0" smtClean="0">
                <a:solidFill>
                  <a:srgbClr val="0000FF"/>
                </a:solidFill>
              </a:rPr>
              <a:t>2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317" name="文字方塊 316"/>
          <p:cNvSpPr txBox="1"/>
          <p:nvPr/>
        </p:nvSpPr>
        <p:spPr>
          <a:xfrm>
            <a:off x="5540122" y="431733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+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18" name="文字方塊 317"/>
          <p:cNvSpPr txBox="1"/>
          <p:nvPr/>
        </p:nvSpPr>
        <p:spPr>
          <a:xfrm>
            <a:off x="5540984" y="498101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+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19" name="文字方塊 318"/>
          <p:cNvSpPr txBox="1"/>
          <p:nvPr/>
        </p:nvSpPr>
        <p:spPr>
          <a:xfrm>
            <a:off x="5548498" y="278626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+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20" name="文字方塊 319"/>
          <p:cNvSpPr txBox="1"/>
          <p:nvPr/>
        </p:nvSpPr>
        <p:spPr>
          <a:xfrm>
            <a:off x="5548498" y="372015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BatangChe" pitchFamily="49" charset="-127"/>
                <a:ea typeface="BatangChe" pitchFamily="49" charset="-127"/>
              </a:rPr>
              <a:t>-</a:t>
            </a:r>
            <a:endParaRPr lang="zh-TW" altLang="en-US" b="1" dirty="0">
              <a:solidFill>
                <a:schemeClr val="bg1"/>
              </a:solidFill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321" name="文字方塊 320"/>
          <p:cNvSpPr txBox="1"/>
          <p:nvPr/>
        </p:nvSpPr>
        <p:spPr>
          <a:xfrm>
            <a:off x="5544651" y="449284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BatangChe" pitchFamily="49" charset="-127"/>
                <a:ea typeface="BatangChe" pitchFamily="49" charset="-127"/>
              </a:rPr>
              <a:t>-</a:t>
            </a:r>
            <a:endParaRPr lang="zh-TW" altLang="en-US" b="1" dirty="0">
              <a:solidFill>
                <a:schemeClr val="bg1"/>
              </a:solidFill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322" name="文字方塊 321"/>
          <p:cNvSpPr txBox="1"/>
          <p:nvPr/>
        </p:nvSpPr>
        <p:spPr>
          <a:xfrm>
            <a:off x="5544651" y="529752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BatangChe" pitchFamily="49" charset="-127"/>
                <a:ea typeface="BatangChe" pitchFamily="49" charset="-127"/>
              </a:rPr>
              <a:t>-</a:t>
            </a:r>
            <a:endParaRPr lang="zh-TW" altLang="en-US" b="1" dirty="0">
              <a:solidFill>
                <a:schemeClr val="bg1"/>
              </a:solidFill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55" name="圖片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383" y="3582857"/>
            <a:ext cx="304843" cy="1468960"/>
          </a:xfrm>
          <a:prstGeom prst="rect">
            <a:avLst/>
          </a:prstGeom>
        </p:spPr>
      </p:pic>
      <p:cxnSp>
        <p:nvCxnSpPr>
          <p:cNvPr id="56" name="直線接點 55"/>
          <p:cNvCxnSpPr/>
          <p:nvPr/>
        </p:nvCxnSpPr>
        <p:spPr>
          <a:xfrm>
            <a:off x="2359399" y="3114805"/>
            <a:ext cx="0" cy="468052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接點 56"/>
          <p:cNvCxnSpPr/>
          <p:nvPr/>
        </p:nvCxnSpPr>
        <p:spPr>
          <a:xfrm>
            <a:off x="2363042" y="5049208"/>
            <a:ext cx="0" cy="252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字方塊 57"/>
          <p:cNvSpPr txBox="1"/>
          <p:nvPr/>
        </p:nvSpPr>
        <p:spPr>
          <a:xfrm>
            <a:off x="2491388" y="408670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</a:t>
            </a:r>
            <a:r>
              <a:rPr lang="en-US" altLang="zh-TW" sz="1400" dirty="0" smtClean="0"/>
              <a:t>1</a:t>
            </a:r>
            <a:endParaRPr lang="zh-TW" altLang="en-US" sz="1400" dirty="0"/>
          </a:p>
        </p:txBody>
      </p:sp>
      <p:cxnSp>
        <p:nvCxnSpPr>
          <p:cNvPr id="60" name="直線接點 59"/>
          <p:cNvCxnSpPr/>
          <p:nvPr/>
        </p:nvCxnSpPr>
        <p:spPr>
          <a:xfrm>
            <a:off x="3350912" y="5049208"/>
            <a:ext cx="0" cy="252000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接點 60"/>
          <p:cNvCxnSpPr/>
          <p:nvPr/>
        </p:nvCxnSpPr>
        <p:spPr>
          <a:xfrm>
            <a:off x="1907704" y="5292700"/>
            <a:ext cx="145908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/>
          <p:cNvCxnSpPr/>
          <p:nvPr/>
        </p:nvCxnSpPr>
        <p:spPr>
          <a:xfrm>
            <a:off x="2361455" y="5047050"/>
            <a:ext cx="0" cy="252000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圖片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49" y="3212976"/>
            <a:ext cx="109743" cy="499942"/>
          </a:xfrm>
          <a:prstGeom prst="rect">
            <a:avLst/>
          </a:prstGeom>
        </p:spPr>
      </p:pic>
      <p:cxnSp>
        <p:nvCxnSpPr>
          <p:cNvPr id="64" name="直線接點 63"/>
          <p:cNvCxnSpPr/>
          <p:nvPr/>
        </p:nvCxnSpPr>
        <p:spPr>
          <a:xfrm flipH="1">
            <a:off x="6478705" y="3057077"/>
            <a:ext cx="1715" cy="158849"/>
          </a:xfrm>
          <a:prstGeom prst="line">
            <a:avLst/>
          </a:prstGeom>
          <a:ln w="254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接點 65"/>
          <p:cNvCxnSpPr/>
          <p:nvPr/>
        </p:nvCxnSpPr>
        <p:spPr>
          <a:xfrm>
            <a:off x="6482009" y="3702736"/>
            <a:ext cx="3046" cy="320088"/>
          </a:xfrm>
          <a:prstGeom prst="line">
            <a:avLst/>
          </a:prstGeom>
          <a:ln w="254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62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/>
          <a:lstStyle/>
          <a:p>
            <a:r>
              <a:rPr lang="zh-TW" altLang="en-US" sz="6600" dirty="0" smtClean="0"/>
              <a:t>電子電路佈線</a:t>
            </a:r>
            <a:endParaRPr lang="zh-TW" altLang="en-US" sz="66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3139-5ABF-4FB5-98B5-E85D091FC880}" type="slidenum">
              <a:rPr lang="zh-TW" altLang="en-US" smtClean="0"/>
              <a:t>12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51520" y="6381328"/>
            <a:ext cx="21162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dirty="0" smtClean="0"/>
              <a:t>Electronic </a:t>
            </a:r>
            <a:r>
              <a:rPr lang="en-US" altLang="zh-TW" sz="1000" dirty="0"/>
              <a:t>circuit layout </a:t>
            </a:r>
            <a:r>
              <a:rPr lang="en-US" altLang="zh-TW" sz="1000" dirty="0" smtClean="0"/>
              <a:t>by </a:t>
            </a:r>
            <a:r>
              <a:rPr lang="en-US" altLang="zh-TW" sz="1000" dirty="0" err="1" smtClean="0"/>
              <a:t>Ching</a:t>
            </a:r>
            <a:r>
              <a:rPr lang="en-US" altLang="zh-TW" sz="1000" dirty="0" smtClean="0"/>
              <a:t> </a:t>
            </a:r>
            <a:r>
              <a:rPr lang="en-US" altLang="zh-TW" sz="1000" dirty="0" err="1" smtClean="0"/>
              <a:t>Fure</a:t>
            </a:r>
            <a:r>
              <a:rPr lang="en-US" altLang="zh-TW" sz="1000" dirty="0" smtClean="0"/>
              <a:t> Chi</a:t>
            </a:r>
            <a:endParaRPr lang="zh-TW" altLang="en-US" sz="1000" dirty="0"/>
          </a:p>
        </p:txBody>
      </p:sp>
      <p:sp>
        <p:nvSpPr>
          <p:cNvPr id="96" name="文字方塊 95"/>
          <p:cNvSpPr txBox="1"/>
          <p:nvPr/>
        </p:nvSpPr>
        <p:spPr>
          <a:xfrm flipH="1">
            <a:off x="2988875" y="2107456"/>
            <a:ext cx="3166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FFC000"/>
                </a:solidFill>
              </a:rPr>
              <a:t>2</a:t>
            </a:r>
            <a:r>
              <a:rPr lang="zh-TW" altLang="en-US" sz="2400" dirty="0" smtClean="0">
                <a:solidFill>
                  <a:srgbClr val="FFC000"/>
                </a:solidFill>
              </a:rPr>
              <a:t> 個電阻並聯佈線範例</a:t>
            </a:r>
            <a:endParaRPr lang="zh-TW" altLang="en-US" sz="2400" dirty="0">
              <a:solidFill>
                <a:srgbClr val="FFC000"/>
              </a:solidFill>
            </a:endParaRPr>
          </a:p>
        </p:txBody>
      </p:sp>
      <p:pic>
        <p:nvPicPr>
          <p:cNvPr id="190" name="圖片 18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630" y="2636912"/>
            <a:ext cx="3425069" cy="3431852"/>
          </a:xfrm>
          <a:prstGeom prst="rect">
            <a:avLst/>
          </a:prstGeom>
        </p:spPr>
      </p:pic>
      <p:pic>
        <p:nvPicPr>
          <p:cNvPr id="249" name="圖片 2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577" y="3203223"/>
            <a:ext cx="109743" cy="499942"/>
          </a:xfrm>
          <a:prstGeom prst="rect">
            <a:avLst/>
          </a:prstGeom>
        </p:spPr>
      </p:pic>
      <p:cxnSp>
        <p:nvCxnSpPr>
          <p:cNvPr id="251" name="直線接點 250"/>
          <p:cNvCxnSpPr/>
          <p:nvPr/>
        </p:nvCxnSpPr>
        <p:spPr>
          <a:xfrm>
            <a:off x="5822636" y="3051434"/>
            <a:ext cx="1473528" cy="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直線接點 251"/>
          <p:cNvCxnSpPr/>
          <p:nvPr/>
        </p:nvCxnSpPr>
        <p:spPr>
          <a:xfrm>
            <a:off x="5829779" y="4023253"/>
            <a:ext cx="1466385" cy="0"/>
          </a:xfrm>
          <a:prstGeom prst="line">
            <a:avLst/>
          </a:prstGeom>
          <a:ln w="254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直線接點 252"/>
          <p:cNvCxnSpPr>
            <a:endCxn id="249" idx="0"/>
          </p:cNvCxnSpPr>
          <p:nvPr/>
        </p:nvCxnSpPr>
        <p:spPr>
          <a:xfrm flipH="1">
            <a:off x="7294449" y="3044374"/>
            <a:ext cx="1715" cy="158849"/>
          </a:xfrm>
          <a:prstGeom prst="line">
            <a:avLst/>
          </a:prstGeom>
          <a:ln w="254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直線接點 253"/>
          <p:cNvCxnSpPr/>
          <p:nvPr/>
        </p:nvCxnSpPr>
        <p:spPr>
          <a:xfrm>
            <a:off x="7293118" y="3703165"/>
            <a:ext cx="3046" cy="320088"/>
          </a:xfrm>
          <a:prstGeom prst="line">
            <a:avLst/>
          </a:prstGeom>
          <a:ln w="254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5" name="圖片 2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472" y="3123798"/>
            <a:ext cx="226727" cy="800212"/>
          </a:xfrm>
          <a:prstGeom prst="rect">
            <a:avLst/>
          </a:prstGeom>
        </p:spPr>
      </p:pic>
      <p:pic>
        <p:nvPicPr>
          <p:cNvPr id="256" name="圖片 2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809" y="2985635"/>
            <a:ext cx="127653" cy="127653"/>
          </a:xfrm>
          <a:prstGeom prst="rect">
            <a:avLst/>
          </a:prstGeom>
        </p:spPr>
      </p:pic>
      <p:pic>
        <p:nvPicPr>
          <p:cNvPr id="257" name="圖片 2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952" y="3959426"/>
            <a:ext cx="127653" cy="127653"/>
          </a:xfrm>
          <a:prstGeom prst="rect">
            <a:avLst/>
          </a:prstGeom>
        </p:spPr>
      </p:pic>
      <p:cxnSp>
        <p:nvCxnSpPr>
          <p:cNvPr id="258" name="直線接點 257"/>
          <p:cNvCxnSpPr>
            <a:stCxn id="255" idx="0"/>
          </p:cNvCxnSpPr>
          <p:nvPr/>
        </p:nvCxnSpPr>
        <p:spPr>
          <a:xfrm flipV="1">
            <a:off x="5202836" y="3051434"/>
            <a:ext cx="626943" cy="7236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直線接點 258"/>
          <p:cNvCxnSpPr>
            <a:stCxn id="255" idx="2"/>
          </p:cNvCxnSpPr>
          <p:nvPr/>
        </p:nvCxnSpPr>
        <p:spPr>
          <a:xfrm>
            <a:off x="5202836" y="3924010"/>
            <a:ext cx="626943" cy="986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文字方塊 259"/>
          <p:cNvSpPr txBox="1"/>
          <p:nvPr/>
        </p:nvSpPr>
        <p:spPr>
          <a:xfrm>
            <a:off x="6507051" y="326355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R</a:t>
            </a:r>
            <a:r>
              <a:rPr lang="en-US" altLang="zh-TW" sz="1400" dirty="0" smtClean="0">
                <a:solidFill>
                  <a:srgbClr val="0000FF"/>
                </a:solidFill>
              </a:rPr>
              <a:t>1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261" name="文字方塊 260"/>
          <p:cNvSpPr txBox="1"/>
          <p:nvPr/>
        </p:nvSpPr>
        <p:spPr>
          <a:xfrm>
            <a:off x="7319027" y="3274719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R</a:t>
            </a:r>
            <a:r>
              <a:rPr lang="en-US" altLang="zh-TW" sz="1400" dirty="0" smtClean="0">
                <a:solidFill>
                  <a:srgbClr val="0000FF"/>
                </a:solidFill>
              </a:rPr>
              <a:t>2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262" name="文字方塊 261"/>
          <p:cNvSpPr txBox="1"/>
          <p:nvPr/>
        </p:nvSpPr>
        <p:spPr>
          <a:xfrm>
            <a:off x="4788024" y="333383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cxnSp>
        <p:nvCxnSpPr>
          <p:cNvPr id="264" name="直線接點 263"/>
          <p:cNvCxnSpPr/>
          <p:nvPr/>
        </p:nvCxnSpPr>
        <p:spPr>
          <a:xfrm>
            <a:off x="1272801" y="3131761"/>
            <a:ext cx="531671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5" name="圖片 2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253" y="3582857"/>
            <a:ext cx="304843" cy="1468960"/>
          </a:xfrm>
          <a:prstGeom prst="rect">
            <a:avLst/>
          </a:prstGeom>
        </p:spPr>
      </p:pic>
      <p:cxnSp>
        <p:nvCxnSpPr>
          <p:cNvPr id="266" name="直線接點 265"/>
          <p:cNvCxnSpPr/>
          <p:nvPr/>
        </p:nvCxnSpPr>
        <p:spPr>
          <a:xfrm>
            <a:off x="3347269" y="3114805"/>
            <a:ext cx="0" cy="468052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7" name="圖片 26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934411"/>
            <a:ext cx="342948" cy="443927"/>
          </a:xfrm>
          <a:prstGeom prst="rect">
            <a:avLst/>
          </a:prstGeom>
        </p:spPr>
      </p:pic>
      <p:cxnSp>
        <p:nvCxnSpPr>
          <p:cNvPr id="268" name="直線接點 267"/>
          <p:cNvCxnSpPr>
            <a:endCxn id="267" idx="0"/>
          </p:cNvCxnSpPr>
          <p:nvPr/>
        </p:nvCxnSpPr>
        <p:spPr>
          <a:xfrm>
            <a:off x="1287090" y="3127121"/>
            <a:ext cx="0" cy="80729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直線接點 268"/>
          <p:cNvCxnSpPr/>
          <p:nvPr/>
        </p:nvCxnSpPr>
        <p:spPr>
          <a:xfrm>
            <a:off x="3350912" y="5049208"/>
            <a:ext cx="0" cy="252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直線接點 269"/>
          <p:cNvCxnSpPr/>
          <p:nvPr/>
        </p:nvCxnSpPr>
        <p:spPr>
          <a:xfrm>
            <a:off x="1272801" y="5286988"/>
            <a:ext cx="2082873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直線接點 270"/>
          <p:cNvCxnSpPr/>
          <p:nvPr/>
        </p:nvCxnSpPr>
        <p:spPr>
          <a:xfrm>
            <a:off x="1287090" y="4377326"/>
            <a:ext cx="0" cy="90966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直線接點 272"/>
          <p:cNvCxnSpPr/>
          <p:nvPr/>
        </p:nvCxnSpPr>
        <p:spPr>
          <a:xfrm>
            <a:off x="1804472" y="3125884"/>
            <a:ext cx="1549973" cy="0"/>
          </a:xfrm>
          <a:prstGeom prst="line">
            <a:avLst/>
          </a:prstGeom>
          <a:ln w="2921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文字方塊 273"/>
          <p:cNvSpPr txBox="1"/>
          <p:nvPr/>
        </p:nvSpPr>
        <p:spPr>
          <a:xfrm>
            <a:off x="2314237" y="260413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</a:t>
            </a:r>
            <a:r>
              <a:rPr lang="en-US" altLang="zh-TW" sz="1400" dirty="0" smtClean="0"/>
              <a:t>1</a:t>
            </a:r>
            <a:endParaRPr lang="zh-TW" altLang="en-US" dirty="0"/>
          </a:p>
        </p:txBody>
      </p:sp>
      <p:sp>
        <p:nvSpPr>
          <p:cNvPr id="275" name="文字方塊 274"/>
          <p:cNvSpPr txBox="1"/>
          <p:nvPr/>
        </p:nvSpPr>
        <p:spPr>
          <a:xfrm>
            <a:off x="3479258" y="408670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</a:t>
            </a:r>
            <a:r>
              <a:rPr lang="en-US" altLang="zh-TW" sz="1400" dirty="0" smtClean="0"/>
              <a:t>2</a:t>
            </a:r>
            <a:endParaRPr lang="zh-TW" altLang="en-US" dirty="0"/>
          </a:p>
        </p:txBody>
      </p:sp>
      <p:sp>
        <p:nvSpPr>
          <p:cNvPr id="276" name="文字方塊 275"/>
          <p:cNvSpPr txBox="1"/>
          <p:nvPr/>
        </p:nvSpPr>
        <p:spPr>
          <a:xfrm>
            <a:off x="804312" y="396763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pic>
        <p:nvPicPr>
          <p:cNvPr id="279" name="圖片 2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35023" y="5165010"/>
            <a:ext cx="109743" cy="499942"/>
          </a:xfrm>
          <a:prstGeom prst="rect">
            <a:avLst/>
          </a:prstGeom>
        </p:spPr>
      </p:pic>
      <p:pic>
        <p:nvPicPr>
          <p:cNvPr id="280" name="圖片 2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91460" y="5165010"/>
            <a:ext cx="109743" cy="499942"/>
          </a:xfrm>
          <a:prstGeom prst="rect">
            <a:avLst/>
          </a:prstGeom>
        </p:spPr>
      </p:pic>
      <p:pic>
        <p:nvPicPr>
          <p:cNvPr id="281" name="圖片 2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952" y="4454357"/>
            <a:ext cx="127653" cy="127653"/>
          </a:xfrm>
          <a:prstGeom prst="rect">
            <a:avLst/>
          </a:prstGeom>
        </p:spPr>
      </p:pic>
      <p:pic>
        <p:nvPicPr>
          <p:cNvPr id="278" name="圖片 27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459979"/>
            <a:ext cx="496703" cy="106886"/>
          </a:xfrm>
          <a:prstGeom prst="rect">
            <a:avLst/>
          </a:prstGeom>
        </p:spPr>
      </p:pic>
      <p:pic>
        <p:nvPicPr>
          <p:cNvPr id="277" name="圖片 27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676" y="4462230"/>
            <a:ext cx="496703" cy="106886"/>
          </a:xfrm>
          <a:prstGeom prst="rect">
            <a:avLst/>
          </a:prstGeom>
        </p:spPr>
      </p:pic>
      <p:pic>
        <p:nvPicPr>
          <p:cNvPr id="283" name="圖片 28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952" y="4616543"/>
            <a:ext cx="127653" cy="127653"/>
          </a:xfrm>
          <a:prstGeom prst="rect">
            <a:avLst/>
          </a:prstGeom>
        </p:spPr>
      </p:pic>
      <p:pic>
        <p:nvPicPr>
          <p:cNvPr id="288" name="圖片 28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906" y="5108994"/>
            <a:ext cx="127653" cy="127653"/>
          </a:xfrm>
          <a:prstGeom prst="rect">
            <a:avLst/>
          </a:prstGeom>
        </p:spPr>
      </p:pic>
      <p:pic>
        <p:nvPicPr>
          <p:cNvPr id="291" name="圖片 2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287" y="5427636"/>
            <a:ext cx="127653" cy="12765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746300" y="4915717"/>
            <a:ext cx="820697" cy="976218"/>
          </a:xfrm>
          <a:prstGeom prst="rect">
            <a:avLst/>
          </a:prstGeom>
          <a:noFill/>
          <a:ln w="63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2" name="文字方塊 311"/>
          <p:cNvSpPr txBox="1"/>
          <p:nvPr/>
        </p:nvSpPr>
        <p:spPr>
          <a:xfrm>
            <a:off x="5815880" y="4853029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R</a:t>
            </a:r>
            <a:r>
              <a:rPr lang="en-US" altLang="zh-TW" sz="1400" dirty="0" smtClean="0">
                <a:solidFill>
                  <a:srgbClr val="0000FF"/>
                </a:solidFill>
              </a:rPr>
              <a:t>1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311" name="文字方塊 310"/>
          <p:cNvSpPr txBox="1"/>
          <p:nvPr/>
        </p:nvSpPr>
        <p:spPr>
          <a:xfrm>
            <a:off x="6084199" y="4148699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R</a:t>
            </a:r>
            <a:r>
              <a:rPr lang="en-US" altLang="zh-TW" sz="1400" dirty="0" smtClean="0">
                <a:solidFill>
                  <a:srgbClr val="0000FF"/>
                </a:solidFill>
              </a:rPr>
              <a:t>1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313" name="文字方塊 312"/>
          <p:cNvSpPr txBox="1"/>
          <p:nvPr/>
        </p:nvSpPr>
        <p:spPr>
          <a:xfrm>
            <a:off x="6703895" y="415643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R</a:t>
            </a:r>
            <a:r>
              <a:rPr lang="en-US" altLang="zh-TW" sz="1400" dirty="0" smtClean="0">
                <a:solidFill>
                  <a:srgbClr val="0000FF"/>
                </a:solidFill>
              </a:rPr>
              <a:t>2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316" name="文字方塊 315"/>
          <p:cNvSpPr txBox="1"/>
          <p:nvPr/>
        </p:nvSpPr>
        <p:spPr>
          <a:xfrm>
            <a:off x="6037490" y="4852433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R</a:t>
            </a:r>
            <a:r>
              <a:rPr lang="en-US" altLang="zh-TW" sz="1400" dirty="0" smtClean="0">
                <a:solidFill>
                  <a:srgbClr val="0000FF"/>
                </a:solidFill>
              </a:rPr>
              <a:t>2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317" name="文字方塊 316"/>
          <p:cNvSpPr txBox="1"/>
          <p:nvPr/>
        </p:nvSpPr>
        <p:spPr>
          <a:xfrm>
            <a:off x="5540122" y="431733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+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18" name="文字方塊 317"/>
          <p:cNvSpPr txBox="1"/>
          <p:nvPr/>
        </p:nvSpPr>
        <p:spPr>
          <a:xfrm>
            <a:off x="5540984" y="498101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+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19" name="文字方塊 318"/>
          <p:cNvSpPr txBox="1"/>
          <p:nvPr/>
        </p:nvSpPr>
        <p:spPr>
          <a:xfrm>
            <a:off x="5548498" y="278626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+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20" name="文字方塊 319"/>
          <p:cNvSpPr txBox="1"/>
          <p:nvPr/>
        </p:nvSpPr>
        <p:spPr>
          <a:xfrm>
            <a:off x="5548498" y="372015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BatangChe" pitchFamily="49" charset="-127"/>
                <a:ea typeface="BatangChe" pitchFamily="49" charset="-127"/>
              </a:rPr>
              <a:t>-</a:t>
            </a:r>
            <a:endParaRPr lang="zh-TW" altLang="en-US" b="1" dirty="0">
              <a:solidFill>
                <a:schemeClr val="bg1"/>
              </a:solidFill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321" name="文字方塊 320"/>
          <p:cNvSpPr txBox="1"/>
          <p:nvPr/>
        </p:nvSpPr>
        <p:spPr>
          <a:xfrm>
            <a:off x="5544651" y="449284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BatangChe" pitchFamily="49" charset="-127"/>
                <a:ea typeface="BatangChe" pitchFamily="49" charset="-127"/>
              </a:rPr>
              <a:t>-</a:t>
            </a:r>
            <a:endParaRPr lang="zh-TW" altLang="en-US" b="1" dirty="0">
              <a:solidFill>
                <a:schemeClr val="bg1"/>
              </a:solidFill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322" name="文字方塊 321"/>
          <p:cNvSpPr txBox="1"/>
          <p:nvPr/>
        </p:nvSpPr>
        <p:spPr>
          <a:xfrm>
            <a:off x="5544651" y="529752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BatangChe" pitchFamily="49" charset="-127"/>
                <a:ea typeface="BatangChe" pitchFamily="49" charset="-127"/>
              </a:rPr>
              <a:t>-</a:t>
            </a:r>
            <a:endParaRPr lang="zh-TW" altLang="en-US" b="1" dirty="0">
              <a:solidFill>
                <a:schemeClr val="bg1"/>
              </a:solidFill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55" name="圖片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383" y="3582857"/>
            <a:ext cx="304843" cy="1468960"/>
          </a:xfrm>
          <a:prstGeom prst="rect">
            <a:avLst/>
          </a:prstGeom>
        </p:spPr>
      </p:pic>
      <p:cxnSp>
        <p:nvCxnSpPr>
          <p:cNvPr id="56" name="直線接點 55"/>
          <p:cNvCxnSpPr/>
          <p:nvPr/>
        </p:nvCxnSpPr>
        <p:spPr>
          <a:xfrm>
            <a:off x="2359399" y="3114805"/>
            <a:ext cx="0" cy="468052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接點 56"/>
          <p:cNvCxnSpPr/>
          <p:nvPr/>
        </p:nvCxnSpPr>
        <p:spPr>
          <a:xfrm>
            <a:off x="2363042" y="5049208"/>
            <a:ext cx="0" cy="252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字方塊 57"/>
          <p:cNvSpPr txBox="1"/>
          <p:nvPr/>
        </p:nvSpPr>
        <p:spPr>
          <a:xfrm>
            <a:off x="2491388" y="408670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</a:t>
            </a:r>
            <a:r>
              <a:rPr lang="en-US" altLang="zh-TW" sz="1400" dirty="0" smtClean="0"/>
              <a:t>1</a:t>
            </a:r>
            <a:endParaRPr lang="zh-TW" altLang="en-US" sz="1400" dirty="0"/>
          </a:p>
        </p:txBody>
      </p:sp>
      <p:cxnSp>
        <p:nvCxnSpPr>
          <p:cNvPr id="60" name="直線接點 59"/>
          <p:cNvCxnSpPr/>
          <p:nvPr/>
        </p:nvCxnSpPr>
        <p:spPr>
          <a:xfrm>
            <a:off x="3350912" y="5049208"/>
            <a:ext cx="0" cy="252000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接點 60"/>
          <p:cNvCxnSpPr/>
          <p:nvPr/>
        </p:nvCxnSpPr>
        <p:spPr>
          <a:xfrm>
            <a:off x="1907704" y="5292700"/>
            <a:ext cx="145908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/>
          <p:cNvCxnSpPr/>
          <p:nvPr/>
        </p:nvCxnSpPr>
        <p:spPr>
          <a:xfrm>
            <a:off x="2361455" y="5047050"/>
            <a:ext cx="0" cy="252000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圖片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49" y="3212976"/>
            <a:ext cx="109743" cy="499942"/>
          </a:xfrm>
          <a:prstGeom prst="rect">
            <a:avLst/>
          </a:prstGeom>
        </p:spPr>
      </p:pic>
      <p:cxnSp>
        <p:nvCxnSpPr>
          <p:cNvPr id="64" name="直線接點 63"/>
          <p:cNvCxnSpPr/>
          <p:nvPr/>
        </p:nvCxnSpPr>
        <p:spPr>
          <a:xfrm flipH="1">
            <a:off x="6478705" y="3057077"/>
            <a:ext cx="1715" cy="158849"/>
          </a:xfrm>
          <a:prstGeom prst="line">
            <a:avLst/>
          </a:prstGeom>
          <a:ln w="254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接點 65"/>
          <p:cNvCxnSpPr/>
          <p:nvPr/>
        </p:nvCxnSpPr>
        <p:spPr>
          <a:xfrm>
            <a:off x="6482009" y="3702736"/>
            <a:ext cx="3046" cy="320088"/>
          </a:xfrm>
          <a:prstGeom prst="line">
            <a:avLst/>
          </a:prstGeom>
          <a:ln w="254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接點 66"/>
          <p:cNvCxnSpPr/>
          <p:nvPr/>
        </p:nvCxnSpPr>
        <p:spPr>
          <a:xfrm flipV="1">
            <a:off x="5827205" y="4341100"/>
            <a:ext cx="165471" cy="169381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接點 68"/>
          <p:cNvCxnSpPr/>
          <p:nvPr/>
        </p:nvCxnSpPr>
        <p:spPr>
          <a:xfrm flipH="1" flipV="1">
            <a:off x="6300192" y="4337894"/>
            <a:ext cx="176809" cy="186482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接點 70"/>
          <p:cNvCxnSpPr/>
          <p:nvPr/>
        </p:nvCxnSpPr>
        <p:spPr>
          <a:xfrm flipV="1">
            <a:off x="5989894" y="4337894"/>
            <a:ext cx="310298" cy="4529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接點 72"/>
          <p:cNvCxnSpPr/>
          <p:nvPr/>
        </p:nvCxnSpPr>
        <p:spPr>
          <a:xfrm>
            <a:off x="5991153" y="4502003"/>
            <a:ext cx="0" cy="184666"/>
          </a:xfrm>
          <a:prstGeom prst="line">
            <a:avLst/>
          </a:prstGeom>
          <a:ln w="254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接點 74"/>
          <p:cNvCxnSpPr/>
          <p:nvPr/>
        </p:nvCxnSpPr>
        <p:spPr>
          <a:xfrm>
            <a:off x="5836258" y="4677514"/>
            <a:ext cx="113425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接點 76"/>
          <p:cNvCxnSpPr/>
          <p:nvPr/>
        </p:nvCxnSpPr>
        <p:spPr>
          <a:xfrm flipV="1">
            <a:off x="6970511" y="4508135"/>
            <a:ext cx="163560" cy="169379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接點 77"/>
          <p:cNvCxnSpPr/>
          <p:nvPr/>
        </p:nvCxnSpPr>
        <p:spPr>
          <a:xfrm>
            <a:off x="6483532" y="4513422"/>
            <a:ext cx="163781" cy="0"/>
          </a:xfrm>
          <a:prstGeom prst="line">
            <a:avLst/>
          </a:prstGeom>
          <a:ln w="254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接點 85"/>
          <p:cNvCxnSpPr/>
          <p:nvPr/>
        </p:nvCxnSpPr>
        <p:spPr>
          <a:xfrm flipV="1">
            <a:off x="5827205" y="5165010"/>
            <a:ext cx="319126" cy="673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接點 88"/>
          <p:cNvCxnSpPr/>
          <p:nvPr/>
        </p:nvCxnSpPr>
        <p:spPr>
          <a:xfrm>
            <a:off x="5989894" y="5664954"/>
            <a:ext cx="159563" cy="1907"/>
          </a:xfrm>
          <a:prstGeom prst="line">
            <a:avLst/>
          </a:prstGeom>
          <a:ln w="254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接點 90"/>
          <p:cNvCxnSpPr/>
          <p:nvPr/>
        </p:nvCxnSpPr>
        <p:spPr>
          <a:xfrm>
            <a:off x="5830331" y="5488567"/>
            <a:ext cx="159563" cy="1907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接點 91"/>
          <p:cNvCxnSpPr/>
          <p:nvPr/>
        </p:nvCxnSpPr>
        <p:spPr>
          <a:xfrm>
            <a:off x="5992676" y="5491462"/>
            <a:ext cx="0" cy="184666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圖片 7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478" y="4915717"/>
            <a:ext cx="861764" cy="976218"/>
          </a:xfrm>
          <a:prstGeom prst="rect">
            <a:avLst/>
          </a:prstGeom>
        </p:spPr>
      </p:pic>
      <p:pic>
        <p:nvPicPr>
          <p:cNvPr id="74" name="圖片 7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27792" y="5350466"/>
            <a:ext cx="496703" cy="106886"/>
          </a:xfrm>
          <a:prstGeom prst="rect">
            <a:avLst/>
          </a:prstGeom>
        </p:spPr>
      </p:pic>
      <p:pic>
        <p:nvPicPr>
          <p:cNvPr id="76" name="圖片 7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91268" y="5357356"/>
            <a:ext cx="496703" cy="106886"/>
          </a:xfrm>
          <a:prstGeom prst="rect">
            <a:avLst/>
          </a:prstGeom>
        </p:spPr>
      </p:pic>
      <p:cxnSp>
        <p:nvCxnSpPr>
          <p:cNvPr id="79" name="直線接點 78"/>
          <p:cNvCxnSpPr>
            <a:stCxn id="80" idx="3"/>
          </p:cNvCxnSpPr>
          <p:nvPr/>
        </p:nvCxnSpPr>
        <p:spPr>
          <a:xfrm>
            <a:off x="7041474" y="5172155"/>
            <a:ext cx="105636" cy="800"/>
          </a:xfrm>
          <a:prstGeom prst="line">
            <a:avLst/>
          </a:prstGeom>
          <a:ln w="254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圖片 8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746" y="5110044"/>
            <a:ext cx="125748" cy="119460"/>
          </a:xfrm>
          <a:prstGeom prst="rect">
            <a:avLst/>
          </a:prstGeom>
        </p:spPr>
      </p:pic>
      <p:cxnSp>
        <p:nvCxnSpPr>
          <p:cNvPr id="82" name="直線接點 81"/>
          <p:cNvCxnSpPr/>
          <p:nvPr/>
        </p:nvCxnSpPr>
        <p:spPr>
          <a:xfrm>
            <a:off x="6811391" y="5332615"/>
            <a:ext cx="166621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接點 82"/>
          <p:cNvCxnSpPr/>
          <p:nvPr/>
        </p:nvCxnSpPr>
        <p:spPr>
          <a:xfrm>
            <a:off x="6970511" y="5174605"/>
            <a:ext cx="7955" cy="172596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接點 83"/>
          <p:cNvCxnSpPr>
            <a:endCxn id="93" idx="3"/>
          </p:cNvCxnSpPr>
          <p:nvPr/>
        </p:nvCxnSpPr>
        <p:spPr>
          <a:xfrm>
            <a:off x="6806330" y="5635538"/>
            <a:ext cx="397142" cy="8157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圖片 8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711" y="5270920"/>
            <a:ext cx="125748" cy="119460"/>
          </a:xfrm>
          <a:prstGeom prst="rect">
            <a:avLst/>
          </a:prstGeom>
        </p:spPr>
      </p:pic>
      <p:pic>
        <p:nvPicPr>
          <p:cNvPr id="87" name="圖片 8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21" y="5587605"/>
            <a:ext cx="125748" cy="119460"/>
          </a:xfrm>
          <a:prstGeom prst="rect">
            <a:avLst/>
          </a:prstGeom>
        </p:spPr>
      </p:pic>
      <p:pic>
        <p:nvPicPr>
          <p:cNvPr id="88" name="圖片 8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725" y="5588557"/>
            <a:ext cx="125748" cy="119460"/>
          </a:xfrm>
          <a:prstGeom prst="rect">
            <a:avLst/>
          </a:prstGeom>
        </p:spPr>
      </p:pic>
      <p:pic>
        <p:nvPicPr>
          <p:cNvPr id="90" name="圖片 8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725" y="5272885"/>
            <a:ext cx="125748" cy="119460"/>
          </a:xfrm>
          <a:prstGeom prst="rect">
            <a:avLst/>
          </a:prstGeom>
        </p:spPr>
      </p:pic>
      <p:pic>
        <p:nvPicPr>
          <p:cNvPr id="93" name="圖片 9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724" y="5583965"/>
            <a:ext cx="125748" cy="119460"/>
          </a:xfrm>
          <a:prstGeom prst="rect">
            <a:avLst/>
          </a:prstGeom>
        </p:spPr>
      </p:pic>
      <p:sp>
        <p:nvSpPr>
          <p:cNvPr id="94" name="文字方塊 93"/>
          <p:cNvSpPr txBox="1"/>
          <p:nvPr/>
        </p:nvSpPr>
        <p:spPr>
          <a:xfrm>
            <a:off x="6498094" y="543841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+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5" name="文字方塊 94"/>
          <p:cNvSpPr txBox="1"/>
          <p:nvPr/>
        </p:nvSpPr>
        <p:spPr>
          <a:xfrm>
            <a:off x="6503596" y="513100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BatangChe" pitchFamily="49" charset="-127"/>
                <a:ea typeface="BatangChe" pitchFamily="49" charset="-127"/>
              </a:rPr>
              <a:t>-</a:t>
            </a:r>
            <a:endParaRPr lang="zh-TW" altLang="en-US" b="1" dirty="0">
              <a:solidFill>
                <a:schemeClr val="bg1"/>
              </a:solidFill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80" name="圖片 7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726" y="5112425"/>
            <a:ext cx="125748" cy="119460"/>
          </a:xfrm>
          <a:prstGeom prst="rect">
            <a:avLst/>
          </a:prstGeom>
        </p:spPr>
      </p:pic>
      <p:sp>
        <p:nvSpPr>
          <p:cNvPr id="97" name="文字方塊 96"/>
          <p:cNvSpPr txBox="1"/>
          <p:nvPr/>
        </p:nvSpPr>
        <p:spPr>
          <a:xfrm flipV="1">
            <a:off x="7029729" y="564421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R</a:t>
            </a:r>
            <a:r>
              <a:rPr lang="en-US" altLang="zh-TW" sz="1400" dirty="0" smtClean="0">
                <a:solidFill>
                  <a:srgbClr val="0000FF"/>
                </a:solidFill>
              </a:rPr>
              <a:t>2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98" name="文字方塊 97"/>
          <p:cNvSpPr txBox="1"/>
          <p:nvPr/>
        </p:nvSpPr>
        <p:spPr>
          <a:xfrm flipV="1">
            <a:off x="6808119" y="5644813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R</a:t>
            </a:r>
            <a:r>
              <a:rPr lang="en-US" altLang="zh-TW" sz="1400" dirty="0" smtClean="0">
                <a:solidFill>
                  <a:srgbClr val="0000FF"/>
                </a:solidFill>
              </a:rPr>
              <a:t>1</a:t>
            </a:r>
            <a:endParaRPr lang="zh-TW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22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/>
          <a:lstStyle/>
          <a:p>
            <a:r>
              <a:rPr lang="zh-TW" altLang="en-US" sz="6600" dirty="0" smtClean="0"/>
              <a:t>電子電路佈線</a:t>
            </a:r>
            <a:endParaRPr lang="zh-TW" altLang="en-US" sz="66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3139-5ABF-4FB5-98B5-E85D091FC880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51520" y="6381328"/>
            <a:ext cx="21162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dirty="0" smtClean="0"/>
              <a:t>Electronic </a:t>
            </a:r>
            <a:r>
              <a:rPr lang="en-US" altLang="zh-TW" sz="1000" dirty="0"/>
              <a:t>circuit layout </a:t>
            </a:r>
            <a:r>
              <a:rPr lang="en-US" altLang="zh-TW" sz="1000" dirty="0" smtClean="0"/>
              <a:t>by </a:t>
            </a:r>
            <a:r>
              <a:rPr lang="en-US" altLang="zh-TW" sz="1000" dirty="0" err="1" smtClean="0"/>
              <a:t>Ching</a:t>
            </a:r>
            <a:r>
              <a:rPr lang="en-US" altLang="zh-TW" sz="1000" dirty="0" smtClean="0"/>
              <a:t> </a:t>
            </a:r>
            <a:r>
              <a:rPr lang="en-US" altLang="zh-TW" sz="1000" dirty="0" err="1" smtClean="0"/>
              <a:t>Fure</a:t>
            </a:r>
            <a:r>
              <a:rPr lang="en-US" altLang="zh-TW" sz="1000" dirty="0" smtClean="0"/>
              <a:t> Chi</a:t>
            </a:r>
            <a:endParaRPr lang="zh-TW" altLang="en-US" sz="1000" dirty="0"/>
          </a:p>
        </p:txBody>
      </p:sp>
      <p:sp>
        <p:nvSpPr>
          <p:cNvPr id="96" name="文字方塊 95"/>
          <p:cNvSpPr txBox="1"/>
          <p:nvPr/>
        </p:nvSpPr>
        <p:spPr>
          <a:xfrm flipH="1">
            <a:off x="2988875" y="2107456"/>
            <a:ext cx="3166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FFC000"/>
                </a:solidFill>
              </a:rPr>
              <a:t>3</a:t>
            </a:r>
            <a:r>
              <a:rPr lang="zh-TW" altLang="en-US" sz="2400" dirty="0" smtClean="0">
                <a:solidFill>
                  <a:srgbClr val="FFC000"/>
                </a:solidFill>
              </a:rPr>
              <a:t> 個電阻</a:t>
            </a:r>
            <a:r>
              <a:rPr lang="zh-TW" altLang="en-US" sz="2400" dirty="0">
                <a:solidFill>
                  <a:srgbClr val="FFC000"/>
                </a:solidFill>
              </a:rPr>
              <a:t>串</a:t>
            </a:r>
            <a:r>
              <a:rPr lang="zh-TW" altLang="en-US" sz="2400" dirty="0" smtClean="0">
                <a:solidFill>
                  <a:srgbClr val="FFC000"/>
                </a:solidFill>
              </a:rPr>
              <a:t>聯佈線範例</a:t>
            </a:r>
            <a:endParaRPr lang="zh-TW" altLang="en-US" sz="2400" dirty="0">
              <a:solidFill>
                <a:srgbClr val="FFC000"/>
              </a:solidFill>
            </a:endParaRPr>
          </a:p>
        </p:txBody>
      </p:sp>
      <p:pic>
        <p:nvPicPr>
          <p:cNvPr id="190" name="圖片 18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649" y="2636912"/>
            <a:ext cx="3425069" cy="3431852"/>
          </a:xfrm>
          <a:prstGeom prst="rect">
            <a:avLst/>
          </a:prstGeom>
        </p:spPr>
      </p:pic>
      <p:pic>
        <p:nvPicPr>
          <p:cNvPr id="279" name="圖片 2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98087" y="4023259"/>
            <a:ext cx="109743" cy="499942"/>
          </a:xfrm>
          <a:prstGeom prst="rect">
            <a:avLst/>
          </a:prstGeom>
        </p:spPr>
      </p:pic>
      <p:pic>
        <p:nvPicPr>
          <p:cNvPr id="280" name="圖片 2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554524" y="4023259"/>
            <a:ext cx="109743" cy="499942"/>
          </a:xfrm>
          <a:prstGeom prst="rect">
            <a:avLst/>
          </a:prstGeom>
        </p:spPr>
      </p:pic>
      <p:pic>
        <p:nvPicPr>
          <p:cNvPr id="288" name="圖片 2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970" y="3967243"/>
            <a:ext cx="127653" cy="127653"/>
          </a:xfrm>
          <a:prstGeom prst="rect">
            <a:avLst/>
          </a:prstGeom>
        </p:spPr>
      </p:pic>
      <p:pic>
        <p:nvPicPr>
          <p:cNvPr id="291" name="圖片 2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351" y="4285885"/>
            <a:ext cx="127653" cy="127653"/>
          </a:xfrm>
          <a:prstGeom prst="rect">
            <a:avLst/>
          </a:prstGeom>
        </p:spPr>
      </p:pic>
      <p:sp>
        <p:nvSpPr>
          <p:cNvPr id="318" name="文字方塊 317"/>
          <p:cNvSpPr txBox="1"/>
          <p:nvPr/>
        </p:nvSpPr>
        <p:spPr>
          <a:xfrm>
            <a:off x="5004048" y="383926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+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19" name="文字方塊 318"/>
          <p:cNvSpPr txBox="1"/>
          <p:nvPr/>
        </p:nvSpPr>
        <p:spPr>
          <a:xfrm>
            <a:off x="5009517" y="285293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+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22" name="文字方塊 321"/>
          <p:cNvSpPr txBox="1"/>
          <p:nvPr/>
        </p:nvSpPr>
        <p:spPr>
          <a:xfrm>
            <a:off x="5007715" y="415577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BatangChe" pitchFamily="49" charset="-127"/>
                <a:ea typeface="BatangChe" pitchFamily="49" charset="-127"/>
              </a:rPr>
              <a:t>-</a:t>
            </a:r>
            <a:endParaRPr lang="zh-TW" altLang="en-US" b="1" dirty="0">
              <a:solidFill>
                <a:schemeClr val="bg1"/>
              </a:solidFill>
              <a:latin typeface="BatangChe" pitchFamily="49" charset="-127"/>
              <a:ea typeface="BatangChe" pitchFamily="49" charset="-127"/>
            </a:endParaRPr>
          </a:p>
        </p:txBody>
      </p:sp>
      <p:cxnSp>
        <p:nvCxnSpPr>
          <p:cNvPr id="100" name="直線接點 99"/>
          <p:cNvCxnSpPr/>
          <p:nvPr/>
        </p:nvCxnSpPr>
        <p:spPr>
          <a:xfrm>
            <a:off x="1272801" y="3131761"/>
            <a:ext cx="531671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圖片 10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253" y="3582857"/>
            <a:ext cx="304843" cy="1468960"/>
          </a:xfrm>
          <a:prstGeom prst="rect">
            <a:avLst/>
          </a:prstGeom>
        </p:spPr>
      </p:pic>
      <p:cxnSp>
        <p:nvCxnSpPr>
          <p:cNvPr id="102" name="直線接點 101"/>
          <p:cNvCxnSpPr/>
          <p:nvPr/>
        </p:nvCxnSpPr>
        <p:spPr>
          <a:xfrm>
            <a:off x="3347269" y="3114805"/>
            <a:ext cx="0" cy="468052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圖片 10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934411"/>
            <a:ext cx="342948" cy="443927"/>
          </a:xfrm>
          <a:prstGeom prst="rect">
            <a:avLst/>
          </a:prstGeom>
        </p:spPr>
      </p:pic>
      <p:cxnSp>
        <p:nvCxnSpPr>
          <p:cNvPr id="104" name="直線接點 103"/>
          <p:cNvCxnSpPr>
            <a:endCxn id="103" idx="0"/>
          </p:cNvCxnSpPr>
          <p:nvPr/>
        </p:nvCxnSpPr>
        <p:spPr>
          <a:xfrm>
            <a:off x="1287090" y="3127121"/>
            <a:ext cx="0" cy="80729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接點 104"/>
          <p:cNvCxnSpPr/>
          <p:nvPr/>
        </p:nvCxnSpPr>
        <p:spPr>
          <a:xfrm>
            <a:off x="3344562" y="5055558"/>
            <a:ext cx="0" cy="252000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接點 105"/>
          <p:cNvCxnSpPr/>
          <p:nvPr/>
        </p:nvCxnSpPr>
        <p:spPr>
          <a:xfrm flipV="1">
            <a:off x="1272801" y="5286727"/>
            <a:ext cx="706911" cy="26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接點 106"/>
          <p:cNvCxnSpPr/>
          <p:nvPr/>
        </p:nvCxnSpPr>
        <p:spPr>
          <a:xfrm>
            <a:off x="1287090" y="4377326"/>
            <a:ext cx="0" cy="90966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" name="圖片 10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473" y="2973464"/>
            <a:ext cx="1470865" cy="304843"/>
          </a:xfrm>
          <a:prstGeom prst="rect">
            <a:avLst/>
          </a:prstGeom>
        </p:spPr>
      </p:pic>
      <p:cxnSp>
        <p:nvCxnSpPr>
          <p:cNvPr id="109" name="直線接點 108"/>
          <p:cNvCxnSpPr/>
          <p:nvPr/>
        </p:nvCxnSpPr>
        <p:spPr>
          <a:xfrm>
            <a:off x="3131245" y="3125884"/>
            <a:ext cx="223200" cy="0"/>
          </a:xfrm>
          <a:prstGeom prst="line">
            <a:avLst/>
          </a:prstGeom>
          <a:ln w="2921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文字方塊 109"/>
          <p:cNvSpPr txBox="1"/>
          <p:nvPr/>
        </p:nvSpPr>
        <p:spPr>
          <a:xfrm>
            <a:off x="2314237" y="260413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</a:t>
            </a:r>
            <a:r>
              <a:rPr lang="en-US" altLang="zh-TW" sz="1400" dirty="0" smtClean="0"/>
              <a:t>1</a:t>
            </a:r>
            <a:endParaRPr lang="zh-TW" altLang="en-US" dirty="0"/>
          </a:p>
        </p:txBody>
      </p:sp>
      <p:sp>
        <p:nvSpPr>
          <p:cNvPr id="111" name="文字方塊 110"/>
          <p:cNvSpPr txBox="1"/>
          <p:nvPr/>
        </p:nvSpPr>
        <p:spPr>
          <a:xfrm>
            <a:off x="3479258" y="408670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</a:t>
            </a:r>
            <a:r>
              <a:rPr lang="en-US" altLang="zh-TW" sz="1400" dirty="0" smtClean="0"/>
              <a:t>2</a:t>
            </a:r>
            <a:endParaRPr lang="zh-TW" altLang="en-US" dirty="0"/>
          </a:p>
        </p:txBody>
      </p:sp>
      <p:pic>
        <p:nvPicPr>
          <p:cNvPr id="112" name="圖片 1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530" y="5134306"/>
            <a:ext cx="1470865" cy="304843"/>
          </a:xfrm>
          <a:prstGeom prst="rect">
            <a:avLst/>
          </a:prstGeom>
        </p:spPr>
      </p:pic>
      <p:cxnSp>
        <p:nvCxnSpPr>
          <p:cNvPr id="113" name="直線接點 112"/>
          <p:cNvCxnSpPr/>
          <p:nvPr/>
        </p:nvCxnSpPr>
        <p:spPr>
          <a:xfrm>
            <a:off x="3124069" y="5286988"/>
            <a:ext cx="223200" cy="0"/>
          </a:xfrm>
          <a:prstGeom prst="line">
            <a:avLst/>
          </a:prstGeom>
          <a:ln w="2921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5" name="圖片 1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236" y="2987152"/>
            <a:ext cx="127653" cy="127653"/>
          </a:xfrm>
          <a:prstGeom prst="rect">
            <a:avLst/>
          </a:prstGeom>
        </p:spPr>
      </p:pic>
      <p:pic>
        <p:nvPicPr>
          <p:cNvPr id="116" name="圖片 1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813" y="2991718"/>
            <a:ext cx="496703" cy="106886"/>
          </a:xfrm>
          <a:prstGeom prst="rect">
            <a:avLst/>
          </a:prstGeom>
        </p:spPr>
      </p:pic>
      <p:pic>
        <p:nvPicPr>
          <p:cNvPr id="117" name="圖片 1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857" y="2984444"/>
            <a:ext cx="496703" cy="106886"/>
          </a:xfrm>
          <a:prstGeom prst="rect">
            <a:avLst/>
          </a:prstGeom>
        </p:spPr>
      </p:pic>
      <p:pic>
        <p:nvPicPr>
          <p:cNvPr id="118" name="圖片 1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174" y="2994893"/>
            <a:ext cx="496703" cy="106886"/>
          </a:xfrm>
          <a:prstGeom prst="rect">
            <a:avLst/>
          </a:prstGeom>
        </p:spPr>
      </p:pic>
      <p:pic>
        <p:nvPicPr>
          <p:cNvPr id="119" name="圖片 1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238" y="3149243"/>
            <a:ext cx="127653" cy="127653"/>
          </a:xfrm>
          <a:prstGeom prst="rect">
            <a:avLst/>
          </a:prstGeom>
        </p:spPr>
      </p:pic>
      <p:sp>
        <p:nvSpPr>
          <p:cNvPr id="120" name="文字方塊 119"/>
          <p:cNvSpPr txBox="1"/>
          <p:nvPr/>
        </p:nvSpPr>
        <p:spPr>
          <a:xfrm>
            <a:off x="5009909" y="301883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BatangChe" pitchFamily="49" charset="-127"/>
                <a:ea typeface="BatangChe" pitchFamily="49" charset="-127"/>
              </a:rPr>
              <a:t>-</a:t>
            </a:r>
            <a:endParaRPr lang="zh-TW" altLang="en-US" b="1" dirty="0">
              <a:solidFill>
                <a:schemeClr val="bg1"/>
              </a:solidFill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121" name="圖片 1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23476" y="4021544"/>
            <a:ext cx="109743" cy="499942"/>
          </a:xfrm>
          <a:prstGeom prst="rect">
            <a:avLst/>
          </a:prstGeom>
        </p:spPr>
      </p:pic>
      <p:sp>
        <p:nvSpPr>
          <p:cNvPr id="123" name="文字方塊 122"/>
          <p:cNvSpPr txBox="1"/>
          <p:nvPr/>
        </p:nvSpPr>
        <p:spPr>
          <a:xfrm>
            <a:off x="5278944" y="3555683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rgbClr val="0000FF"/>
                </a:solidFill>
              </a:rPr>
              <a:t>R1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  <p:sp>
        <p:nvSpPr>
          <p:cNvPr id="124" name="文字方塊 123"/>
          <p:cNvSpPr txBox="1"/>
          <p:nvPr/>
        </p:nvSpPr>
        <p:spPr>
          <a:xfrm>
            <a:off x="5446579" y="3555087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rgbClr val="0000FF"/>
                </a:solidFill>
              </a:rPr>
              <a:t>R2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  <p:sp>
        <p:nvSpPr>
          <p:cNvPr id="125" name="文字方塊 124"/>
          <p:cNvSpPr txBox="1"/>
          <p:nvPr/>
        </p:nvSpPr>
        <p:spPr>
          <a:xfrm>
            <a:off x="5619597" y="3554790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rgbClr val="0000FF"/>
                </a:solidFill>
              </a:rPr>
              <a:t>R3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  <p:sp>
        <p:nvSpPr>
          <p:cNvPr id="126" name="文字方塊 125"/>
          <p:cNvSpPr txBox="1"/>
          <p:nvPr/>
        </p:nvSpPr>
        <p:spPr>
          <a:xfrm>
            <a:off x="5665584" y="2650894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rgbClr val="0000FF"/>
                </a:solidFill>
              </a:rPr>
              <a:t>R1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  <p:sp>
        <p:nvSpPr>
          <p:cNvPr id="127" name="文字方塊 126"/>
          <p:cNvSpPr txBox="1"/>
          <p:nvPr/>
        </p:nvSpPr>
        <p:spPr>
          <a:xfrm>
            <a:off x="6503516" y="2650298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rgbClr val="0000FF"/>
                </a:solidFill>
              </a:rPr>
              <a:t>R2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  <p:sp>
        <p:nvSpPr>
          <p:cNvPr id="128" name="文字方塊 127"/>
          <p:cNvSpPr txBox="1"/>
          <p:nvPr/>
        </p:nvSpPr>
        <p:spPr>
          <a:xfrm>
            <a:off x="7334590" y="2662312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rgbClr val="0000FF"/>
                </a:solidFill>
              </a:rPr>
              <a:t>R3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  <p:sp>
        <p:nvSpPr>
          <p:cNvPr id="129" name="文字方塊 128"/>
          <p:cNvSpPr txBox="1"/>
          <p:nvPr/>
        </p:nvSpPr>
        <p:spPr>
          <a:xfrm>
            <a:off x="2251625" y="479715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</a:t>
            </a:r>
            <a:r>
              <a:rPr lang="en-US" altLang="zh-TW" sz="1400" dirty="0" smtClean="0"/>
              <a:t>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5046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/>
          <a:lstStyle/>
          <a:p>
            <a:r>
              <a:rPr lang="zh-TW" altLang="en-US" sz="6600" dirty="0" smtClean="0"/>
              <a:t>電子電路佈線</a:t>
            </a:r>
            <a:endParaRPr lang="zh-TW" altLang="en-US" sz="66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3139-5ABF-4FB5-98B5-E85D091FC880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51520" y="6381328"/>
            <a:ext cx="21162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dirty="0" smtClean="0"/>
              <a:t>Electronic </a:t>
            </a:r>
            <a:r>
              <a:rPr lang="en-US" altLang="zh-TW" sz="1000" dirty="0"/>
              <a:t>circuit layout </a:t>
            </a:r>
            <a:r>
              <a:rPr lang="en-US" altLang="zh-TW" sz="1000" dirty="0" smtClean="0"/>
              <a:t>by </a:t>
            </a:r>
            <a:r>
              <a:rPr lang="en-US" altLang="zh-TW" sz="1000" dirty="0" err="1" smtClean="0"/>
              <a:t>Ching</a:t>
            </a:r>
            <a:r>
              <a:rPr lang="en-US" altLang="zh-TW" sz="1000" dirty="0" smtClean="0"/>
              <a:t> </a:t>
            </a:r>
            <a:r>
              <a:rPr lang="en-US" altLang="zh-TW" sz="1000" dirty="0" err="1" smtClean="0"/>
              <a:t>Fure</a:t>
            </a:r>
            <a:r>
              <a:rPr lang="en-US" altLang="zh-TW" sz="1000" dirty="0" smtClean="0"/>
              <a:t> Chi</a:t>
            </a:r>
            <a:endParaRPr lang="zh-TW" altLang="en-US" sz="1000" dirty="0"/>
          </a:p>
        </p:txBody>
      </p:sp>
      <p:sp>
        <p:nvSpPr>
          <p:cNvPr id="96" name="文字方塊 95"/>
          <p:cNvSpPr txBox="1"/>
          <p:nvPr/>
        </p:nvSpPr>
        <p:spPr>
          <a:xfrm flipH="1">
            <a:off x="2988875" y="2107456"/>
            <a:ext cx="3166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FFC000"/>
                </a:solidFill>
              </a:rPr>
              <a:t>3</a:t>
            </a:r>
            <a:r>
              <a:rPr lang="zh-TW" altLang="en-US" sz="2400" dirty="0" smtClean="0">
                <a:solidFill>
                  <a:srgbClr val="FFC000"/>
                </a:solidFill>
              </a:rPr>
              <a:t> 個電阻</a:t>
            </a:r>
            <a:r>
              <a:rPr lang="zh-TW" altLang="en-US" sz="2400" dirty="0">
                <a:solidFill>
                  <a:srgbClr val="FFC000"/>
                </a:solidFill>
              </a:rPr>
              <a:t>串</a:t>
            </a:r>
            <a:r>
              <a:rPr lang="zh-TW" altLang="en-US" sz="2400" dirty="0" smtClean="0">
                <a:solidFill>
                  <a:srgbClr val="FFC000"/>
                </a:solidFill>
              </a:rPr>
              <a:t>聯佈線範例</a:t>
            </a:r>
            <a:endParaRPr lang="zh-TW" altLang="en-US" sz="2400" dirty="0">
              <a:solidFill>
                <a:srgbClr val="FFC000"/>
              </a:solidFill>
            </a:endParaRPr>
          </a:p>
        </p:txBody>
      </p:sp>
      <p:pic>
        <p:nvPicPr>
          <p:cNvPr id="190" name="圖片 18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649" y="2636912"/>
            <a:ext cx="3425069" cy="3431852"/>
          </a:xfrm>
          <a:prstGeom prst="rect">
            <a:avLst/>
          </a:prstGeom>
        </p:spPr>
      </p:pic>
      <p:pic>
        <p:nvPicPr>
          <p:cNvPr id="279" name="圖片 2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98087" y="4023259"/>
            <a:ext cx="109743" cy="499942"/>
          </a:xfrm>
          <a:prstGeom prst="rect">
            <a:avLst/>
          </a:prstGeom>
        </p:spPr>
      </p:pic>
      <p:pic>
        <p:nvPicPr>
          <p:cNvPr id="280" name="圖片 2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554524" y="4023259"/>
            <a:ext cx="109743" cy="499942"/>
          </a:xfrm>
          <a:prstGeom prst="rect">
            <a:avLst/>
          </a:prstGeom>
        </p:spPr>
      </p:pic>
      <p:pic>
        <p:nvPicPr>
          <p:cNvPr id="288" name="圖片 2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970" y="3967243"/>
            <a:ext cx="127653" cy="127653"/>
          </a:xfrm>
          <a:prstGeom prst="rect">
            <a:avLst/>
          </a:prstGeom>
        </p:spPr>
      </p:pic>
      <p:pic>
        <p:nvPicPr>
          <p:cNvPr id="291" name="圖片 2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351" y="4285885"/>
            <a:ext cx="127653" cy="127653"/>
          </a:xfrm>
          <a:prstGeom prst="rect">
            <a:avLst/>
          </a:prstGeom>
        </p:spPr>
      </p:pic>
      <p:sp>
        <p:nvSpPr>
          <p:cNvPr id="318" name="文字方塊 317"/>
          <p:cNvSpPr txBox="1"/>
          <p:nvPr/>
        </p:nvSpPr>
        <p:spPr>
          <a:xfrm>
            <a:off x="5004048" y="383926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+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19" name="文字方塊 318"/>
          <p:cNvSpPr txBox="1"/>
          <p:nvPr/>
        </p:nvSpPr>
        <p:spPr>
          <a:xfrm>
            <a:off x="5009517" y="285293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+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22" name="文字方塊 321"/>
          <p:cNvSpPr txBox="1"/>
          <p:nvPr/>
        </p:nvSpPr>
        <p:spPr>
          <a:xfrm>
            <a:off x="5007715" y="415577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BatangChe" pitchFamily="49" charset="-127"/>
                <a:ea typeface="BatangChe" pitchFamily="49" charset="-127"/>
              </a:rPr>
              <a:t>-</a:t>
            </a:r>
            <a:endParaRPr lang="zh-TW" altLang="en-US" b="1" dirty="0">
              <a:solidFill>
                <a:schemeClr val="bg1"/>
              </a:solidFill>
              <a:latin typeface="BatangChe" pitchFamily="49" charset="-127"/>
              <a:ea typeface="BatangChe" pitchFamily="49" charset="-127"/>
            </a:endParaRPr>
          </a:p>
        </p:txBody>
      </p:sp>
      <p:cxnSp>
        <p:nvCxnSpPr>
          <p:cNvPr id="100" name="直線接點 99"/>
          <p:cNvCxnSpPr/>
          <p:nvPr/>
        </p:nvCxnSpPr>
        <p:spPr>
          <a:xfrm>
            <a:off x="1272801" y="3131761"/>
            <a:ext cx="531671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圖片 10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253" y="3582857"/>
            <a:ext cx="304843" cy="1468960"/>
          </a:xfrm>
          <a:prstGeom prst="rect">
            <a:avLst/>
          </a:prstGeom>
        </p:spPr>
      </p:pic>
      <p:cxnSp>
        <p:nvCxnSpPr>
          <p:cNvPr id="102" name="直線接點 101"/>
          <p:cNvCxnSpPr/>
          <p:nvPr/>
        </p:nvCxnSpPr>
        <p:spPr>
          <a:xfrm>
            <a:off x="3347269" y="3114805"/>
            <a:ext cx="0" cy="468052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圖片 10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934411"/>
            <a:ext cx="342948" cy="443927"/>
          </a:xfrm>
          <a:prstGeom prst="rect">
            <a:avLst/>
          </a:prstGeom>
        </p:spPr>
      </p:pic>
      <p:cxnSp>
        <p:nvCxnSpPr>
          <p:cNvPr id="104" name="直線接點 103"/>
          <p:cNvCxnSpPr>
            <a:endCxn id="103" idx="0"/>
          </p:cNvCxnSpPr>
          <p:nvPr/>
        </p:nvCxnSpPr>
        <p:spPr>
          <a:xfrm>
            <a:off x="1287090" y="3127121"/>
            <a:ext cx="0" cy="80729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接點 104"/>
          <p:cNvCxnSpPr/>
          <p:nvPr/>
        </p:nvCxnSpPr>
        <p:spPr>
          <a:xfrm>
            <a:off x="3344562" y="5055558"/>
            <a:ext cx="0" cy="25200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接點 105"/>
          <p:cNvCxnSpPr/>
          <p:nvPr/>
        </p:nvCxnSpPr>
        <p:spPr>
          <a:xfrm flipV="1">
            <a:off x="1272801" y="5286727"/>
            <a:ext cx="706911" cy="26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接點 106"/>
          <p:cNvCxnSpPr/>
          <p:nvPr/>
        </p:nvCxnSpPr>
        <p:spPr>
          <a:xfrm>
            <a:off x="1287090" y="4377326"/>
            <a:ext cx="0" cy="90966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" name="圖片 10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473" y="2973464"/>
            <a:ext cx="1470865" cy="304843"/>
          </a:xfrm>
          <a:prstGeom prst="rect">
            <a:avLst/>
          </a:prstGeom>
        </p:spPr>
      </p:pic>
      <p:cxnSp>
        <p:nvCxnSpPr>
          <p:cNvPr id="109" name="直線接點 108"/>
          <p:cNvCxnSpPr/>
          <p:nvPr/>
        </p:nvCxnSpPr>
        <p:spPr>
          <a:xfrm>
            <a:off x="3131245" y="3125884"/>
            <a:ext cx="223200" cy="0"/>
          </a:xfrm>
          <a:prstGeom prst="line">
            <a:avLst/>
          </a:prstGeom>
          <a:ln w="2921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文字方塊 109"/>
          <p:cNvSpPr txBox="1"/>
          <p:nvPr/>
        </p:nvSpPr>
        <p:spPr>
          <a:xfrm>
            <a:off x="2314237" y="260413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</a:t>
            </a:r>
            <a:r>
              <a:rPr lang="en-US" altLang="zh-TW" sz="1400" dirty="0" smtClean="0"/>
              <a:t>1</a:t>
            </a:r>
            <a:endParaRPr lang="zh-TW" altLang="en-US" dirty="0"/>
          </a:p>
        </p:txBody>
      </p:sp>
      <p:sp>
        <p:nvSpPr>
          <p:cNvPr id="111" name="文字方塊 110"/>
          <p:cNvSpPr txBox="1"/>
          <p:nvPr/>
        </p:nvSpPr>
        <p:spPr>
          <a:xfrm>
            <a:off x="3479258" y="408670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</a:t>
            </a:r>
            <a:r>
              <a:rPr lang="en-US" altLang="zh-TW" sz="1400" dirty="0" smtClean="0"/>
              <a:t>2</a:t>
            </a:r>
            <a:endParaRPr lang="zh-TW" altLang="en-US" dirty="0"/>
          </a:p>
        </p:txBody>
      </p:sp>
      <p:pic>
        <p:nvPicPr>
          <p:cNvPr id="112" name="圖片 1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530" y="5134306"/>
            <a:ext cx="1470865" cy="304843"/>
          </a:xfrm>
          <a:prstGeom prst="rect">
            <a:avLst/>
          </a:prstGeom>
        </p:spPr>
      </p:pic>
      <p:cxnSp>
        <p:nvCxnSpPr>
          <p:cNvPr id="113" name="直線接點 112"/>
          <p:cNvCxnSpPr/>
          <p:nvPr/>
        </p:nvCxnSpPr>
        <p:spPr>
          <a:xfrm>
            <a:off x="3124069" y="5286988"/>
            <a:ext cx="223200" cy="0"/>
          </a:xfrm>
          <a:prstGeom prst="line">
            <a:avLst/>
          </a:prstGeom>
          <a:ln w="2921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文字方塊 113"/>
          <p:cNvSpPr txBox="1"/>
          <p:nvPr/>
        </p:nvSpPr>
        <p:spPr>
          <a:xfrm>
            <a:off x="2251625" y="479715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</a:t>
            </a:r>
            <a:r>
              <a:rPr lang="en-US" altLang="zh-TW" sz="1400" dirty="0" smtClean="0"/>
              <a:t>3</a:t>
            </a:r>
            <a:endParaRPr lang="zh-TW" altLang="en-US" dirty="0"/>
          </a:p>
        </p:txBody>
      </p:sp>
      <p:pic>
        <p:nvPicPr>
          <p:cNvPr id="115" name="圖片 1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236" y="2987152"/>
            <a:ext cx="127653" cy="127653"/>
          </a:xfrm>
          <a:prstGeom prst="rect">
            <a:avLst/>
          </a:prstGeom>
        </p:spPr>
      </p:pic>
      <p:pic>
        <p:nvPicPr>
          <p:cNvPr id="117" name="圖片 1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857" y="2984444"/>
            <a:ext cx="496703" cy="106886"/>
          </a:xfrm>
          <a:prstGeom prst="rect">
            <a:avLst/>
          </a:prstGeom>
        </p:spPr>
      </p:pic>
      <p:pic>
        <p:nvPicPr>
          <p:cNvPr id="119" name="圖片 1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238" y="3149243"/>
            <a:ext cx="127653" cy="127653"/>
          </a:xfrm>
          <a:prstGeom prst="rect">
            <a:avLst/>
          </a:prstGeom>
        </p:spPr>
      </p:pic>
      <p:sp>
        <p:nvSpPr>
          <p:cNvPr id="120" name="文字方塊 119"/>
          <p:cNvSpPr txBox="1"/>
          <p:nvPr/>
        </p:nvSpPr>
        <p:spPr>
          <a:xfrm>
            <a:off x="5009909" y="301883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BatangChe" pitchFamily="49" charset="-127"/>
                <a:ea typeface="BatangChe" pitchFamily="49" charset="-127"/>
              </a:rPr>
              <a:t>-</a:t>
            </a:r>
            <a:endParaRPr lang="zh-TW" altLang="en-US" b="1" dirty="0">
              <a:solidFill>
                <a:schemeClr val="bg1"/>
              </a:solidFill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121" name="圖片 1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23476" y="4021544"/>
            <a:ext cx="109743" cy="499942"/>
          </a:xfrm>
          <a:prstGeom prst="rect">
            <a:avLst/>
          </a:prstGeom>
        </p:spPr>
      </p:pic>
      <p:pic>
        <p:nvPicPr>
          <p:cNvPr id="39" name="圖片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813" y="2991718"/>
            <a:ext cx="496703" cy="106886"/>
          </a:xfrm>
          <a:prstGeom prst="rect">
            <a:avLst/>
          </a:prstGeom>
        </p:spPr>
      </p:pic>
      <p:pic>
        <p:nvPicPr>
          <p:cNvPr id="40" name="圖片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174" y="2994893"/>
            <a:ext cx="496703" cy="106886"/>
          </a:xfrm>
          <a:prstGeom prst="rect">
            <a:avLst/>
          </a:prstGeom>
        </p:spPr>
      </p:pic>
      <p:sp>
        <p:nvSpPr>
          <p:cNvPr id="41" name="文字方塊 40"/>
          <p:cNvSpPr txBox="1"/>
          <p:nvPr/>
        </p:nvSpPr>
        <p:spPr>
          <a:xfrm flipH="1">
            <a:off x="3329059" y="2812132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00B050"/>
                </a:solidFill>
              </a:rPr>
              <a:t>a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42" name="文字方塊 41"/>
          <p:cNvSpPr txBox="1"/>
          <p:nvPr/>
        </p:nvSpPr>
        <p:spPr>
          <a:xfrm flipH="1">
            <a:off x="6116083" y="2624562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00B050"/>
                </a:solidFill>
              </a:rPr>
              <a:t>a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43" name="文字方塊 42"/>
          <p:cNvSpPr txBox="1"/>
          <p:nvPr/>
        </p:nvSpPr>
        <p:spPr>
          <a:xfrm flipH="1">
            <a:off x="3355674" y="5076725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00B050"/>
                </a:solidFill>
              </a:rPr>
              <a:t>b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44" name="文字方塊 43"/>
          <p:cNvSpPr txBox="1"/>
          <p:nvPr/>
        </p:nvSpPr>
        <p:spPr>
          <a:xfrm flipH="1">
            <a:off x="6938516" y="2640114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00B050"/>
                </a:solidFill>
              </a:rPr>
              <a:t>b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cxnSp>
        <p:nvCxnSpPr>
          <p:cNvPr id="45" name="直線接點 44"/>
          <p:cNvCxnSpPr/>
          <p:nvPr/>
        </p:nvCxnSpPr>
        <p:spPr>
          <a:xfrm flipV="1">
            <a:off x="5304791" y="3037887"/>
            <a:ext cx="304604" cy="13091"/>
          </a:xfrm>
          <a:prstGeom prst="line">
            <a:avLst/>
          </a:prstGeom>
          <a:ln w="2921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接點 46"/>
          <p:cNvCxnSpPr/>
          <p:nvPr/>
        </p:nvCxnSpPr>
        <p:spPr>
          <a:xfrm flipV="1">
            <a:off x="6155126" y="3029873"/>
            <a:ext cx="304604" cy="13091"/>
          </a:xfrm>
          <a:prstGeom prst="line">
            <a:avLst/>
          </a:prstGeom>
          <a:ln w="2921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/>
          <p:cNvCxnSpPr/>
          <p:nvPr/>
        </p:nvCxnSpPr>
        <p:spPr>
          <a:xfrm flipV="1">
            <a:off x="5326221" y="3199978"/>
            <a:ext cx="2423656" cy="13092"/>
          </a:xfrm>
          <a:prstGeom prst="line">
            <a:avLst/>
          </a:prstGeom>
          <a:ln w="2921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接點 49"/>
          <p:cNvCxnSpPr>
            <a:stCxn id="39" idx="3"/>
          </p:cNvCxnSpPr>
          <p:nvPr/>
        </p:nvCxnSpPr>
        <p:spPr>
          <a:xfrm>
            <a:off x="6938516" y="3045161"/>
            <a:ext cx="304604" cy="5818"/>
          </a:xfrm>
          <a:prstGeom prst="line">
            <a:avLst/>
          </a:prstGeom>
          <a:ln w="2921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/>
          <p:cNvCxnSpPr/>
          <p:nvPr/>
        </p:nvCxnSpPr>
        <p:spPr>
          <a:xfrm flipV="1">
            <a:off x="7740967" y="3045003"/>
            <a:ext cx="0" cy="139603"/>
          </a:xfrm>
          <a:prstGeom prst="line">
            <a:avLst/>
          </a:prstGeom>
          <a:ln w="2921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接點 53"/>
          <p:cNvCxnSpPr>
            <a:endCxn id="279" idx="2"/>
          </p:cNvCxnSpPr>
          <p:nvPr/>
        </p:nvCxnSpPr>
        <p:spPr>
          <a:xfrm flipV="1">
            <a:off x="5290064" y="4023259"/>
            <a:ext cx="162894" cy="9593"/>
          </a:xfrm>
          <a:prstGeom prst="line">
            <a:avLst/>
          </a:prstGeom>
          <a:ln w="2921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/>
          <p:cNvCxnSpPr>
            <a:endCxn id="280" idx="0"/>
          </p:cNvCxnSpPr>
          <p:nvPr/>
        </p:nvCxnSpPr>
        <p:spPr>
          <a:xfrm>
            <a:off x="5421873" y="4521488"/>
            <a:ext cx="187522" cy="1713"/>
          </a:xfrm>
          <a:prstGeom prst="line">
            <a:avLst/>
          </a:prstGeom>
          <a:ln w="2921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接點 57"/>
          <p:cNvCxnSpPr/>
          <p:nvPr/>
        </p:nvCxnSpPr>
        <p:spPr>
          <a:xfrm>
            <a:off x="5609395" y="4021544"/>
            <a:ext cx="168952" cy="0"/>
          </a:xfrm>
          <a:prstGeom prst="line">
            <a:avLst/>
          </a:prstGeom>
          <a:ln w="2921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/>
          <p:cNvCxnSpPr/>
          <p:nvPr/>
        </p:nvCxnSpPr>
        <p:spPr>
          <a:xfrm>
            <a:off x="5278944" y="4340444"/>
            <a:ext cx="512256" cy="10100"/>
          </a:xfrm>
          <a:prstGeom prst="line">
            <a:avLst/>
          </a:prstGeom>
          <a:ln w="2921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接點 65"/>
          <p:cNvCxnSpPr/>
          <p:nvPr/>
        </p:nvCxnSpPr>
        <p:spPr>
          <a:xfrm flipV="1">
            <a:off x="5782535" y="4317337"/>
            <a:ext cx="0" cy="216024"/>
          </a:xfrm>
          <a:prstGeom prst="line">
            <a:avLst/>
          </a:prstGeom>
          <a:ln w="2921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字方塊 67"/>
          <p:cNvSpPr txBox="1"/>
          <p:nvPr/>
        </p:nvSpPr>
        <p:spPr>
          <a:xfrm flipH="1">
            <a:off x="5366336" y="4401961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00B050"/>
                </a:solidFill>
              </a:rPr>
              <a:t>a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69" name="文字方塊 68"/>
          <p:cNvSpPr txBox="1"/>
          <p:nvPr/>
        </p:nvSpPr>
        <p:spPr>
          <a:xfrm flipH="1">
            <a:off x="5536717" y="3652281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00B050"/>
                </a:solidFill>
              </a:rPr>
              <a:t>b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5278944" y="3555683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rgbClr val="0000FF"/>
                </a:solidFill>
              </a:rPr>
              <a:t>R1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5446579" y="3555087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rgbClr val="0000FF"/>
                </a:solidFill>
              </a:rPr>
              <a:t>R2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5619597" y="3554790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rgbClr val="0000FF"/>
                </a:solidFill>
              </a:rPr>
              <a:t>R3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  <p:sp>
        <p:nvSpPr>
          <p:cNvPr id="63" name="文字方塊 62"/>
          <p:cNvSpPr txBox="1"/>
          <p:nvPr/>
        </p:nvSpPr>
        <p:spPr>
          <a:xfrm>
            <a:off x="5665584" y="2650894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rgbClr val="0000FF"/>
                </a:solidFill>
              </a:rPr>
              <a:t>R1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  <p:sp>
        <p:nvSpPr>
          <p:cNvPr id="64" name="文字方塊 63"/>
          <p:cNvSpPr txBox="1"/>
          <p:nvPr/>
        </p:nvSpPr>
        <p:spPr>
          <a:xfrm>
            <a:off x="6503516" y="2650298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rgbClr val="0000FF"/>
                </a:solidFill>
              </a:rPr>
              <a:t>R2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  <p:sp>
        <p:nvSpPr>
          <p:cNvPr id="65" name="文字方塊 64"/>
          <p:cNvSpPr txBox="1"/>
          <p:nvPr/>
        </p:nvSpPr>
        <p:spPr>
          <a:xfrm>
            <a:off x="7334590" y="2662312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rgbClr val="0000FF"/>
                </a:solidFill>
              </a:rPr>
              <a:t>R3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88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/>
          <a:lstStyle/>
          <a:p>
            <a:r>
              <a:rPr lang="zh-TW" altLang="en-US" sz="6600" dirty="0" smtClean="0"/>
              <a:t>電子電路佈線</a:t>
            </a:r>
            <a:endParaRPr lang="zh-TW" altLang="en-US" sz="66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3139-5ABF-4FB5-98B5-E85D091FC880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51520" y="6381328"/>
            <a:ext cx="21162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dirty="0" smtClean="0"/>
              <a:t>Electronic </a:t>
            </a:r>
            <a:r>
              <a:rPr lang="en-US" altLang="zh-TW" sz="1000" dirty="0"/>
              <a:t>circuit layout </a:t>
            </a:r>
            <a:r>
              <a:rPr lang="en-US" altLang="zh-TW" sz="1000" dirty="0" smtClean="0"/>
              <a:t>by </a:t>
            </a:r>
            <a:r>
              <a:rPr lang="en-US" altLang="zh-TW" sz="1000" dirty="0" err="1" smtClean="0"/>
              <a:t>Ching</a:t>
            </a:r>
            <a:r>
              <a:rPr lang="en-US" altLang="zh-TW" sz="1000" dirty="0" smtClean="0"/>
              <a:t> </a:t>
            </a:r>
            <a:r>
              <a:rPr lang="en-US" altLang="zh-TW" sz="1000" dirty="0" err="1" smtClean="0"/>
              <a:t>Fure</a:t>
            </a:r>
            <a:r>
              <a:rPr lang="en-US" altLang="zh-TW" sz="1000" dirty="0" smtClean="0"/>
              <a:t> Chi</a:t>
            </a:r>
            <a:endParaRPr lang="zh-TW" altLang="en-US" sz="1000" dirty="0"/>
          </a:p>
        </p:txBody>
      </p:sp>
      <p:sp>
        <p:nvSpPr>
          <p:cNvPr id="96" name="文字方塊 95"/>
          <p:cNvSpPr txBox="1"/>
          <p:nvPr/>
        </p:nvSpPr>
        <p:spPr>
          <a:xfrm flipH="1">
            <a:off x="2988875" y="2107456"/>
            <a:ext cx="3166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FFC000"/>
                </a:solidFill>
              </a:rPr>
              <a:t>3</a:t>
            </a:r>
            <a:r>
              <a:rPr lang="zh-TW" altLang="en-US" sz="2400" dirty="0" smtClean="0">
                <a:solidFill>
                  <a:srgbClr val="FFC000"/>
                </a:solidFill>
              </a:rPr>
              <a:t> 個電阻並聯佈線範例</a:t>
            </a:r>
            <a:endParaRPr lang="zh-TW" altLang="en-US" sz="2400" dirty="0">
              <a:solidFill>
                <a:srgbClr val="FFC000"/>
              </a:solidFill>
            </a:endParaRPr>
          </a:p>
        </p:txBody>
      </p:sp>
      <p:pic>
        <p:nvPicPr>
          <p:cNvPr id="190" name="圖片 18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649" y="2636912"/>
            <a:ext cx="3425069" cy="3431852"/>
          </a:xfrm>
          <a:prstGeom prst="rect">
            <a:avLst/>
          </a:prstGeom>
        </p:spPr>
      </p:pic>
      <p:pic>
        <p:nvPicPr>
          <p:cNvPr id="279" name="圖片 2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98087" y="4023259"/>
            <a:ext cx="109743" cy="499942"/>
          </a:xfrm>
          <a:prstGeom prst="rect">
            <a:avLst/>
          </a:prstGeom>
        </p:spPr>
      </p:pic>
      <p:pic>
        <p:nvPicPr>
          <p:cNvPr id="280" name="圖片 2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554524" y="4023259"/>
            <a:ext cx="109743" cy="499942"/>
          </a:xfrm>
          <a:prstGeom prst="rect">
            <a:avLst/>
          </a:prstGeom>
        </p:spPr>
      </p:pic>
      <p:pic>
        <p:nvPicPr>
          <p:cNvPr id="288" name="圖片 2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970" y="3967243"/>
            <a:ext cx="127653" cy="127653"/>
          </a:xfrm>
          <a:prstGeom prst="rect">
            <a:avLst/>
          </a:prstGeom>
        </p:spPr>
      </p:pic>
      <p:pic>
        <p:nvPicPr>
          <p:cNvPr id="291" name="圖片 2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351" y="4285885"/>
            <a:ext cx="127653" cy="127653"/>
          </a:xfrm>
          <a:prstGeom prst="rect">
            <a:avLst/>
          </a:prstGeom>
        </p:spPr>
      </p:pic>
      <p:sp>
        <p:nvSpPr>
          <p:cNvPr id="318" name="文字方塊 317"/>
          <p:cNvSpPr txBox="1"/>
          <p:nvPr/>
        </p:nvSpPr>
        <p:spPr>
          <a:xfrm>
            <a:off x="5004048" y="383926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+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19" name="文字方塊 318"/>
          <p:cNvSpPr txBox="1"/>
          <p:nvPr/>
        </p:nvSpPr>
        <p:spPr>
          <a:xfrm>
            <a:off x="5009517" y="285293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+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22" name="文字方塊 321"/>
          <p:cNvSpPr txBox="1"/>
          <p:nvPr/>
        </p:nvSpPr>
        <p:spPr>
          <a:xfrm>
            <a:off x="5007715" y="415577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BatangChe" pitchFamily="49" charset="-127"/>
                <a:ea typeface="BatangChe" pitchFamily="49" charset="-127"/>
              </a:rPr>
              <a:t>-</a:t>
            </a:r>
            <a:endParaRPr lang="zh-TW" altLang="en-US" b="1" dirty="0">
              <a:solidFill>
                <a:schemeClr val="bg1"/>
              </a:solidFill>
              <a:latin typeface="BatangChe" pitchFamily="49" charset="-127"/>
              <a:ea typeface="BatangChe" pitchFamily="49" charset="-127"/>
            </a:endParaRPr>
          </a:p>
        </p:txBody>
      </p:sp>
      <p:cxnSp>
        <p:nvCxnSpPr>
          <p:cNvPr id="100" name="直線接點 99"/>
          <p:cNvCxnSpPr/>
          <p:nvPr/>
        </p:nvCxnSpPr>
        <p:spPr>
          <a:xfrm>
            <a:off x="1272801" y="3131761"/>
            <a:ext cx="2082873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圖片 10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253" y="3582857"/>
            <a:ext cx="304843" cy="1468960"/>
          </a:xfrm>
          <a:prstGeom prst="rect">
            <a:avLst/>
          </a:prstGeom>
        </p:spPr>
      </p:pic>
      <p:cxnSp>
        <p:nvCxnSpPr>
          <p:cNvPr id="102" name="直線接點 101"/>
          <p:cNvCxnSpPr/>
          <p:nvPr/>
        </p:nvCxnSpPr>
        <p:spPr>
          <a:xfrm>
            <a:off x="3347269" y="3114805"/>
            <a:ext cx="0" cy="46805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圖片 10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934411"/>
            <a:ext cx="342948" cy="443927"/>
          </a:xfrm>
          <a:prstGeom prst="rect">
            <a:avLst/>
          </a:prstGeom>
        </p:spPr>
      </p:pic>
      <p:cxnSp>
        <p:nvCxnSpPr>
          <p:cNvPr id="104" name="直線接點 103"/>
          <p:cNvCxnSpPr>
            <a:endCxn id="103" idx="0"/>
          </p:cNvCxnSpPr>
          <p:nvPr/>
        </p:nvCxnSpPr>
        <p:spPr>
          <a:xfrm>
            <a:off x="1287090" y="3127121"/>
            <a:ext cx="0" cy="80729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接點 104"/>
          <p:cNvCxnSpPr/>
          <p:nvPr/>
        </p:nvCxnSpPr>
        <p:spPr>
          <a:xfrm>
            <a:off x="3344562" y="5055558"/>
            <a:ext cx="0" cy="252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接點 105"/>
          <p:cNvCxnSpPr/>
          <p:nvPr/>
        </p:nvCxnSpPr>
        <p:spPr>
          <a:xfrm flipV="1">
            <a:off x="1272801" y="5286988"/>
            <a:ext cx="2082873" cy="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接點 106"/>
          <p:cNvCxnSpPr/>
          <p:nvPr/>
        </p:nvCxnSpPr>
        <p:spPr>
          <a:xfrm>
            <a:off x="1287090" y="4377326"/>
            <a:ext cx="0" cy="90966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文字方塊 109"/>
          <p:cNvSpPr txBox="1"/>
          <p:nvPr/>
        </p:nvSpPr>
        <p:spPr>
          <a:xfrm>
            <a:off x="1740556" y="4083968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</a:t>
            </a:r>
            <a:r>
              <a:rPr lang="en-US" altLang="zh-TW" sz="1400" dirty="0" smtClean="0"/>
              <a:t>1</a:t>
            </a:r>
            <a:endParaRPr lang="zh-TW" altLang="en-US" dirty="0"/>
          </a:p>
        </p:txBody>
      </p:sp>
      <p:sp>
        <p:nvSpPr>
          <p:cNvPr id="111" name="文字方塊 110"/>
          <p:cNvSpPr txBox="1"/>
          <p:nvPr/>
        </p:nvSpPr>
        <p:spPr>
          <a:xfrm>
            <a:off x="2368807" y="4083968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</a:t>
            </a:r>
            <a:r>
              <a:rPr lang="en-US" altLang="zh-TW" sz="1400" dirty="0" smtClean="0"/>
              <a:t>2</a:t>
            </a:r>
            <a:endParaRPr lang="zh-TW" altLang="en-US" dirty="0"/>
          </a:p>
        </p:txBody>
      </p:sp>
      <p:sp>
        <p:nvSpPr>
          <p:cNvPr id="114" name="文字方塊 113"/>
          <p:cNvSpPr txBox="1"/>
          <p:nvPr/>
        </p:nvSpPr>
        <p:spPr>
          <a:xfrm>
            <a:off x="2997058" y="4083968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</a:t>
            </a:r>
            <a:r>
              <a:rPr lang="en-US" altLang="zh-TW" sz="1400" dirty="0" smtClean="0"/>
              <a:t>3</a:t>
            </a:r>
            <a:endParaRPr lang="zh-TW" altLang="en-US" dirty="0"/>
          </a:p>
        </p:txBody>
      </p:sp>
      <p:pic>
        <p:nvPicPr>
          <p:cNvPr id="115" name="圖片 1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236" y="2987152"/>
            <a:ext cx="127653" cy="127653"/>
          </a:xfrm>
          <a:prstGeom prst="rect">
            <a:avLst/>
          </a:prstGeom>
        </p:spPr>
      </p:pic>
      <p:pic>
        <p:nvPicPr>
          <p:cNvPr id="117" name="圖片 1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857" y="2984444"/>
            <a:ext cx="496703" cy="106886"/>
          </a:xfrm>
          <a:prstGeom prst="rect">
            <a:avLst/>
          </a:prstGeom>
        </p:spPr>
      </p:pic>
      <p:pic>
        <p:nvPicPr>
          <p:cNvPr id="119" name="圖片 1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238" y="3149243"/>
            <a:ext cx="127653" cy="127653"/>
          </a:xfrm>
          <a:prstGeom prst="rect">
            <a:avLst/>
          </a:prstGeom>
        </p:spPr>
      </p:pic>
      <p:sp>
        <p:nvSpPr>
          <p:cNvPr id="120" name="文字方塊 119"/>
          <p:cNvSpPr txBox="1"/>
          <p:nvPr/>
        </p:nvSpPr>
        <p:spPr>
          <a:xfrm>
            <a:off x="5009909" y="301883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BatangChe" pitchFamily="49" charset="-127"/>
                <a:ea typeface="BatangChe" pitchFamily="49" charset="-127"/>
              </a:rPr>
              <a:t>-</a:t>
            </a:r>
            <a:endParaRPr lang="zh-TW" altLang="en-US" b="1" dirty="0">
              <a:solidFill>
                <a:schemeClr val="bg1"/>
              </a:solidFill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121" name="圖片 1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23476" y="4021544"/>
            <a:ext cx="109743" cy="499942"/>
          </a:xfrm>
          <a:prstGeom prst="rect">
            <a:avLst/>
          </a:prstGeom>
        </p:spPr>
      </p:pic>
      <p:pic>
        <p:nvPicPr>
          <p:cNvPr id="42" name="圖片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324" y="3582857"/>
            <a:ext cx="304843" cy="1468960"/>
          </a:xfrm>
          <a:prstGeom prst="rect">
            <a:avLst/>
          </a:prstGeom>
        </p:spPr>
      </p:pic>
      <p:pic>
        <p:nvPicPr>
          <p:cNvPr id="43" name="圖片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394" y="3582857"/>
            <a:ext cx="304843" cy="1468960"/>
          </a:xfrm>
          <a:prstGeom prst="rect">
            <a:avLst/>
          </a:prstGeom>
        </p:spPr>
      </p:pic>
      <p:cxnSp>
        <p:nvCxnSpPr>
          <p:cNvPr id="46" name="直線接點 45"/>
          <p:cNvCxnSpPr/>
          <p:nvPr/>
        </p:nvCxnSpPr>
        <p:spPr>
          <a:xfrm>
            <a:off x="2752431" y="3110836"/>
            <a:ext cx="0" cy="46805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接點 46"/>
          <p:cNvCxnSpPr/>
          <p:nvPr/>
        </p:nvCxnSpPr>
        <p:spPr>
          <a:xfrm>
            <a:off x="2154343" y="3127121"/>
            <a:ext cx="0" cy="46805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/>
          <p:cNvCxnSpPr/>
          <p:nvPr/>
        </p:nvCxnSpPr>
        <p:spPr>
          <a:xfrm>
            <a:off x="2752431" y="5034988"/>
            <a:ext cx="0" cy="252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/>
          <p:cNvCxnSpPr/>
          <p:nvPr/>
        </p:nvCxnSpPr>
        <p:spPr>
          <a:xfrm>
            <a:off x="2161815" y="5051817"/>
            <a:ext cx="0" cy="252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圖片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813" y="2991718"/>
            <a:ext cx="496703" cy="106886"/>
          </a:xfrm>
          <a:prstGeom prst="rect">
            <a:avLst/>
          </a:prstGeom>
        </p:spPr>
      </p:pic>
      <p:pic>
        <p:nvPicPr>
          <p:cNvPr id="54" name="圖片 5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174" y="2994893"/>
            <a:ext cx="496703" cy="106886"/>
          </a:xfrm>
          <a:prstGeom prst="rect">
            <a:avLst/>
          </a:prstGeom>
        </p:spPr>
      </p:pic>
      <p:sp>
        <p:nvSpPr>
          <p:cNvPr id="60" name="文字方塊 59"/>
          <p:cNvSpPr txBox="1"/>
          <p:nvPr/>
        </p:nvSpPr>
        <p:spPr>
          <a:xfrm>
            <a:off x="5278944" y="3555683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rgbClr val="0000FF"/>
                </a:solidFill>
              </a:rPr>
              <a:t>R1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5446579" y="3555087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rgbClr val="0000FF"/>
                </a:solidFill>
              </a:rPr>
              <a:t>R2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  <p:sp>
        <p:nvSpPr>
          <p:cNvPr id="62" name="文字方塊 61"/>
          <p:cNvSpPr txBox="1"/>
          <p:nvPr/>
        </p:nvSpPr>
        <p:spPr>
          <a:xfrm>
            <a:off x="5619597" y="3554790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rgbClr val="0000FF"/>
                </a:solidFill>
              </a:rPr>
              <a:t>R3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  <p:sp>
        <p:nvSpPr>
          <p:cNvPr id="63" name="文字方塊 62"/>
          <p:cNvSpPr txBox="1"/>
          <p:nvPr/>
        </p:nvSpPr>
        <p:spPr>
          <a:xfrm>
            <a:off x="5665584" y="2650894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rgbClr val="0000FF"/>
                </a:solidFill>
              </a:rPr>
              <a:t>R1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  <p:sp>
        <p:nvSpPr>
          <p:cNvPr id="64" name="文字方塊 63"/>
          <p:cNvSpPr txBox="1"/>
          <p:nvPr/>
        </p:nvSpPr>
        <p:spPr>
          <a:xfrm>
            <a:off x="6503516" y="2650298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rgbClr val="0000FF"/>
                </a:solidFill>
              </a:rPr>
              <a:t>R2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  <p:sp>
        <p:nvSpPr>
          <p:cNvPr id="65" name="文字方塊 64"/>
          <p:cNvSpPr txBox="1"/>
          <p:nvPr/>
        </p:nvSpPr>
        <p:spPr>
          <a:xfrm>
            <a:off x="7334590" y="2662312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rgbClr val="0000FF"/>
                </a:solidFill>
              </a:rPr>
              <a:t>R3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90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/>
          <a:lstStyle/>
          <a:p>
            <a:r>
              <a:rPr lang="zh-TW" altLang="en-US" sz="6600" dirty="0" smtClean="0"/>
              <a:t>電子電路佈線</a:t>
            </a:r>
            <a:endParaRPr lang="zh-TW" altLang="en-US" sz="66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3139-5ABF-4FB5-98B5-E85D091FC880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51520" y="6381328"/>
            <a:ext cx="21162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dirty="0" smtClean="0"/>
              <a:t>Electronic </a:t>
            </a:r>
            <a:r>
              <a:rPr lang="en-US" altLang="zh-TW" sz="1000" dirty="0"/>
              <a:t>circuit layout </a:t>
            </a:r>
            <a:r>
              <a:rPr lang="en-US" altLang="zh-TW" sz="1000" dirty="0" smtClean="0"/>
              <a:t>by </a:t>
            </a:r>
            <a:r>
              <a:rPr lang="en-US" altLang="zh-TW" sz="1000" dirty="0" err="1" smtClean="0"/>
              <a:t>Ching</a:t>
            </a:r>
            <a:r>
              <a:rPr lang="en-US" altLang="zh-TW" sz="1000" dirty="0" smtClean="0"/>
              <a:t> </a:t>
            </a:r>
            <a:r>
              <a:rPr lang="en-US" altLang="zh-TW" sz="1000" dirty="0" err="1" smtClean="0"/>
              <a:t>Fure</a:t>
            </a:r>
            <a:r>
              <a:rPr lang="en-US" altLang="zh-TW" sz="1000" dirty="0" smtClean="0"/>
              <a:t> Chi</a:t>
            </a:r>
            <a:endParaRPr lang="zh-TW" altLang="en-US" sz="1000" dirty="0"/>
          </a:p>
        </p:txBody>
      </p:sp>
      <p:sp>
        <p:nvSpPr>
          <p:cNvPr id="96" name="文字方塊 95"/>
          <p:cNvSpPr txBox="1"/>
          <p:nvPr/>
        </p:nvSpPr>
        <p:spPr>
          <a:xfrm flipH="1">
            <a:off x="2988875" y="2107456"/>
            <a:ext cx="3166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FFC000"/>
                </a:solidFill>
              </a:rPr>
              <a:t>3</a:t>
            </a:r>
            <a:r>
              <a:rPr lang="zh-TW" altLang="en-US" sz="2400" dirty="0" smtClean="0">
                <a:solidFill>
                  <a:srgbClr val="FFC000"/>
                </a:solidFill>
              </a:rPr>
              <a:t> 個電阻並聯佈線範例</a:t>
            </a:r>
            <a:endParaRPr lang="zh-TW" altLang="en-US" sz="2400" dirty="0">
              <a:solidFill>
                <a:srgbClr val="FFC000"/>
              </a:solidFill>
            </a:endParaRPr>
          </a:p>
        </p:txBody>
      </p:sp>
      <p:pic>
        <p:nvPicPr>
          <p:cNvPr id="190" name="圖片 18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649" y="2636912"/>
            <a:ext cx="3425069" cy="3431852"/>
          </a:xfrm>
          <a:prstGeom prst="rect">
            <a:avLst/>
          </a:prstGeom>
        </p:spPr>
      </p:pic>
      <p:pic>
        <p:nvPicPr>
          <p:cNvPr id="279" name="圖片 2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98087" y="4023259"/>
            <a:ext cx="109743" cy="499942"/>
          </a:xfrm>
          <a:prstGeom prst="rect">
            <a:avLst/>
          </a:prstGeom>
        </p:spPr>
      </p:pic>
      <p:pic>
        <p:nvPicPr>
          <p:cNvPr id="280" name="圖片 2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554524" y="4023259"/>
            <a:ext cx="109743" cy="499942"/>
          </a:xfrm>
          <a:prstGeom prst="rect">
            <a:avLst/>
          </a:prstGeom>
        </p:spPr>
      </p:pic>
      <p:pic>
        <p:nvPicPr>
          <p:cNvPr id="288" name="圖片 2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970" y="3967243"/>
            <a:ext cx="127653" cy="127653"/>
          </a:xfrm>
          <a:prstGeom prst="rect">
            <a:avLst/>
          </a:prstGeom>
        </p:spPr>
      </p:pic>
      <p:pic>
        <p:nvPicPr>
          <p:cNvPr id="291" name="圖片 2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351" y="4285885"/>
            <a:ext cx="127653" cy="127653"/>
          </a:xfrm>
          <a:prstGeom prst="rect">
            <a:avLst/>
          </a:prstGeom>
        </p:spPr>
      </p:pic>
      <p:sp>
        <p:nvSpPr>
          <p:cNvPr id="318" name="文字方塊 317"/>
          <p:cNvSpPr txBox="1"/>
          <p:nvPr/>
        </p:nvSpPr>
        <p:spPr>
          <a:xfrm>
            <a:off x="5004048" y="383926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+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19" name="文字方塊 318"/>
          <p:cNvSpPr txBox="1"/>
          <p:nvPr/>
        </p:nvSpPr>
        <p:spPr>
          <a:xfrm>
            <a:off x="5009517" y="285293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+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22" name="文字方塊 321"/>
          <p:cNvSpPr txBox="1"/>
          <p:nvPr/>
        </p:nvSpPr>
        <p:spPr>
          <a:xfrm>
            <a:off x="5007715" y="415577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BatangChe" pitchFamily="49" charset="-127"/>
                <a:ea typeface="BatangChe" pitchFamily="49" charset="-127"/>
              </a:rPr>
              <a:t>-</a:t>
            </a:r>
            <a:endParaRPr lang="zh-TW" altLang="en-US" b="1" dirty="0">
              <a:solidFill>
                <a:schemeClr val="bg1"/>
              </a:solidFill>
              <a:latin typeface="BatangChe" pitchFamily="49" charset="-127"/>
              <a:ea typeface="BatangChe" pitchFamily="49" charset="-127"/>
            </a:endParaRPr>
          </a:p>
        </p:txBody>
      </p:sp>
      <p:cxnSp>
        <p:nvCxnSpPr>
          <p:cNvPr id="100" name="直線接點 99"/>
          <p:cNvCxnSpPr/>
          <p:nvPr/>
        </p:nvCxnSpPr>
        <p:spPr>
          <a:xfrm>
            <a:off x="1272801" y="3131761"/>
            <a:ext cx="2082873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圖片 10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253" y="3582857"/>
            <a:ext cx="304843" cy="1468960"/>
          </a:xfrm>
          <a:prstGeom prst="rect">
            <a:avLst/>
          </a:prstGeom>
        </p:spPr>
      </p:pic>
      <p:cxnSp>
        <p:nvCxnSpPr>
          <p:cNvPr id="102" name="直線接點 101"/>
          <p:cNvCxnSpPr/>
          <p:nvPr/>
        </p:nvCxnSpPr>
        <p:spPr>
          <a:xfrm>
            <a:off x="3347269" y="3114805"/>
            <a:ext cx="0" cy="46805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圖片 10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934411"/>
            <a:ext cx="342948" cy="443927"/>
          </a:xfrm>
          <a:prstGeom prst="rect">
            <a:avLst/>
          </a:prstGeom>
        </p:spPr>
      </p:pic>
      <p:cxnSp>
        <p:nvCxnSpPr>
          <p:cNvPr id="104" name="直線接點 103"/>
          <p:cNvCxnSpPr>
            <a:endCxn id="103" idx="0"/>
          </p:cNvCxnSpPr>
          <p:nvPr/>
        </p:nvCxnSpPr>
        <p:spPr>
          <a:xfrm>
            <a:off x="1287090" y="3127121"/>
            <a:ext cx="0" cy="80729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接點 104"/>
          <p:cNvCxnSpPr/>
          <p:nvPr/>
        </p:nvCxnSpPr>
        <p:spPr>
          <a:xfrm>
            <a:off x="3344562" y="5055558"/>
            <a:ext cx="0" cy="252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接點 105"/>
          <p:cNvCxnSpPr/>
          <p:nvPr/>
        </p:nvCxnSpPr>
        <p:spPr>
          <a:xfrm flipV="1">
            <a:off x="1272801" y="5286988"/>
            <a:ext cx="2082873" cy="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接點 106"/>
          <p:cNvCxnSpPr/>
          <p:nvPr/>
        </p:nvCxnSpPr>
        <p:spPr>
          <a:xfrm>
            <a:off x="1287090" y="4377326"/>
            <a:ext cx="0" cy="90966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文字方塊 109"/>
          <p:cNvSpPr txBox="1"/>
          <p:nvPr/>
        </p:nvSpPr>
        <p:spPr>
          <a:xfrm>
            <a:off x="1740556" y="4083968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</a:t>
            </a:r>
            <a:r>
              <a:rPr lang="en-US" altLang="zh-TW" sz="1400" dirty="0" smtClean="0"/>
              <a:t>1</a:t>
            </a:r>
            <a:endParaRPr lang="zh-TW" altLang="en-US" dirty="0"/>
          </a:p>
        </p:txBody>
      </p:sp>
      <p:sp>
        <p:nvSpPr>
          <p:cNvPr id="111" name="文字方塊 110"/>
          <p:cNvSpPr txBox="1"/>
          <p:nvPr/>
        </p:nvSpPr>
        <p:spPr>
          <a:xfrm>
            <a:off x="2368807" y="4083968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</a:t>
            </a:r>
            <a:r>
              <a:rPr lang="en-US" altLang="zh-TW" sz="1400" dirty="0" smtClean="0"/>
              <a:t>2</a:t>
            </a:r>
            <a:endParaRPr lang="zh-TW" altLang="en-US" dirty="0"/>
          </a:p>
        </p:txBody>
      </p:sp>
      <p:sp>
        <p:nvSpPr>
          <p:cNvPr id="114" name="文字方塊 113"/>
          <p:cNvSpPr txBox="1"/>
          <p:nvPr/>
        </p:nvSpPr>
        <p:spPr>
          <a:xfrm>
            <a:off x="2997058" y="4083968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</a:t>
            </a:r>
            <a:r>
              <a:rPr lang="en-US" altLang="zh-TW" sz="1400" dirty="0" smtClean="0"/>
              <a:t>3</a:t>
            </a:r>
            <a:endParaRPr lang="zh-TW" altLang="en-US" dirty="0"/>
          </a:p>
        </p:txBody>
      </p:sp>
      <p:pic>
        <p:nvPicPr>
          <p:cNvPr id="115" name="圖片 1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236" y="2987152"/>
            <a:ext cx="127653" cy="127653"/>
          </a:xfrm>
          <a:prstGeom prst="rect">
            <a:avLst/>
          </a:prstGeom>
        </p:spPr>
      </p:pic>
      <p:pic>
        <p:nvPicPr>
          <p:cNvPr id="117" name="圖片 1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857" y="2984444"/>
            <a:ext cx="496703" cy="106886"/>
          </a:xfrm>
          <a:prstGeom prst="rect">
            <a:avLst/>
          </a:prstGeom>
        </p:spPr>
      </p:pic>
      <p:pic>
        <p:nvPicPr>
          <p:cNvPr id="119" name="圖片 1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238" y="3149243"/>
            <a:ext cx="127653" cy="127653"/>
          </a:xfrm>
          <a:prstGeom prst="rect">
            <a:avLst/>
          </a:prstGeom>
        </p:spPr>
      </p:pic>
      <p:sp>
        <p:nvSpPr>
          <p:cNvPr id="120" name="文字方塊 119"/>
          <p:cNvSpPr txBox="1"/>
          <p:nvPr/>
        </p:nvSpPr>
        <p:spPr>
          <a:xfrm>
            <a:off x="5009909" y="301883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BatangChe" pitchFamily="49" charset="-127"/>
                <a:ea typeface="BatangChe" pitchFamily="49" charset="-127"/>
              </a:rPr>
              <a:t>-</a:t>
            </a:r>
            <a:endParaRPr lang="zh-TW" altLang="en-US" b="1" dirty="0">
              <a:solidFill>
                <a:schemeClr val="bg1"/>
              </a:solidFill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121" name="圖片 1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23476" y="4021544"/>
            <a:ext cx="109743" cy="499942"/>
          </a:xfrm>
          <a:prstGeom prst="rect">
            <a:avLst/>
          </a:prstGeom>
        </p:spPr>
      </p:pic>
      <p:pic>
        <p:nvPicPr>
          <p:cNvPr id="42" name="圖片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324" y="3582857"/>
            <a:ext cx="304843" cy="1468960"/>
          </a:xfrm>
          <a:prstGeom prst="rect">
            <a:avLst/>
          </a:prstGeom>
        </p:spPr>
      </p:pic>
      <p:pic>
        <p:nvPicPr>
          <p:cNvPr id="43" name="圖片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394" y="3582857"/>
            <a:ext cx="304843" cy="1468960"/>
          </a:xfrm>
          <a:prstGeom prst="rect">
            <a:avLst/>
          </a:prstGeom>
        </p:spPr>
      </p:pic>
      <p:cxnSp>
        <p:nvCxnSpPr>
          <p:cNvPr id="46" name="直線接點 45"/>
          <p:cNvCxnSpPr/>
          <p:nvPr/>
        </p:nvCxnSpPr>
        <p:spPr>
          <a:xfrm>
            <a:off x="2752431" y="3110836"/>
            <a:ext cx="0" cy="46805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接點 46"/>
          <p:cNvCxnSpPr/>
          <p:nvPr/>
        </p:nvCxnSpPr>
        <p:spPr>
          <a:xfrm>
            <a:off x="2154343" y="3127121"/>
            <a:ext cx="0" cy="46805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/>
          <p:cNvCxnSpPr/>
          <p:nvPr/>
        </p:nvCxnSpPr>
        <p:spPr>
          <a:xfrm>
            <a:off x="2752431" y="5034988"/>
            <a:ext cx="0" cy="252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/>
          <p:cNvCxnSpPr/>
          <p:nvPr/>
        </p:nvCxnSpPr>
        <p:spPr>
          <a:xfrm>
            <a:off x="2161815" y="5051817"/>
            <a:ext cx="0" cy="252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圖片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813" y="2991718"/>
            <a:ext cx="496703" cy="106886"/>
          </a:xfrm>
          <a:prstGeom prst="rect">
            <a:avLst/>
          </a:prstGeom>
        </p:spPr>
      </p:pic>
      <p:pic>
        <p:nvPicPr>
          <p:cNvPr id="54" name="圖片 5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174" y="2994893"/>
            <a:ext cx="496703" cy="106886"/>
          </a:xfrm>
          <a:prstGeom prst="rect">
            <a:avLst/>
          </a:prstGeom>
        </p:spPr>
      </p:pic>
      <p:cxnSp>
        <p:nvCxnSpPr>
          <p:cNvPr id="44" name="直線接點 43"/>
          <p:cNvCxnSpPr/>
          <p:nvPr/>
        </p:nvCxnSpPr>
        <p:spPr>
          <a:xfrm flipV="1">
            <a:off x="5304791" y="3037887"/>
            <a:ext cx="304604" cy="13091"/>
          </a:xfrm>
          <a:prstGeom prst="line">
            <a:avLst/>
          </a:prstGeom>
          <a:ln w="2921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/>
          <p:cNvCxnSpPr/>
          <p:nvPr/>
        </p:nvCxnSpPr>
        <p:spPr>
          <a:xfrm flipV="1">
            <a:off x="5326221" y="3199978"/>
            <a:ext cx="2423656" cy="13092"/>
          </a:xfrm>
          <a:prstGeom prst="line">
            <a:avLst/>
          </a:prstGeom>
          <a:ln w="2921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接點 54"/>
          <p:cNvCxnSpPr/>
          <p:nvPr/>
        </p:nvCxnSpPr>
        <p:spPr>
          <a:xfrm flipV="1">
            <a:off x="5621857" y="2878336"/>
            <a:ext cx="1470423" cy="13092"/>
          </a:xfrm>
          <a:prstGeom prst="line">
            <a:avLst/>
          </a:prstGeom>
          <a:ln w="2921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/>
          <p:cNvCxnSpPr/>
          <p:nvPr/>
        </p:nvCxnSpPr>
        <p:spPr>
          <a:xfrm>
            <a:off x="6118560" y="3049624"/>
            <a:ext cx="0" cy="163446"/>
          </a:xfrm>
          <a:prstGeom prst="line">
            <a:avLst/>
          </a:prstGeom>
          <a:ln w="2921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接點 56"/>
          <p:cNvCxnSpPr/>
          <p:nvPr/>
        </p:nvCxnSpPr>
        <p:spPr>
          <a:xfrm>
            <a:off x="6924454" y="3048336"/>
            <a:ext cx="0" cy="163446"/>
          </a:xfrm>
          <a:prstGeom prst="line">
            <a:avLst/>
          </a:prstGeom>
          <a:ln w="2921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接點 57"/>
          <p:cNvCxnSpPr/>
          <p:nvPr/>
        </p:nvCxnSpPr>
        <p:spPr>
          <a:xfrm>
            <a:off x="6429908" y="2901763"/>
            <a:ext cx="0" cy="163446"/>
          </a:xfrm>
          <a:prstGeom prst="line">
            <a:avLst/>
          </a:prstGeom>
          <a:ln w="2921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/>
          <p:nvPr/>
        </p:nvCxnSpPr>
        <p:spPr>
          <a:xfrm>
            <a:off x="5610872" y="2880986"/>
            <a:ext cx="0" cy="163446"/>
          </a:xfrm>
          <a:prstGeom prst="line">
            <a:avLst/>
          </a:prstGeom>
          <a:ln w="2921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/>
          <p:cNvCxnSpPr/>
          <p:nvPr/>
        </p:nvCxnSpPr>
        <p:spPr>
          <a:xfrm>
            <a:off x="7092280" y="2885096"/>
            <a:ext cx="161008" cy="167667"/>
          </a:xfrm>
          <a:prstGeom prst="line">
            <a:avLst/>
          </a:prstGeom>
          <a:ln w="2921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接點 60"/>
          <p:cNvCxnSpPr/>
          <p:nvPr/>
        </p:nvCxnSpPr>
        <p:spPr>
          <a:xfrm>
            <a:off x="7740352" y="3052763"/>
            <a:ext cx="0" cy="163446"/>
          </a:xfrm>
          <a:prstGeom prst="line">
            <a:avLst/>
          </a:prstGeom>
          <a:ln w="2921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/>
          <p:cNvCxnSpPr>
            <a:endCxn id="121" idx="2"/>
          </p:cNvCxnSpPr>
          <p:nvPr/>
        </p:nvCxnSpPr>
        <p:spPr>
          <a:xfrm flipV="1">
            <a:off x="5294277" y="4021544"/>
            <a:ext cx="484070" cy="15479"/>
          </a:xfrm>
          <a:prstGeom prst="line">
            <a:avLst/>
          </a:prstGeom>
          <a:ln w="2921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接點 62"/>
          <p:cNvCxnSpPr/>
          <p:nvPr/>
        </p:nvCxnSpPr>
        <p:spPr>
          <a:xfrm>
            <a:off x="5282818" y="4521487"/>
            <a:ext cx="513145" cy="2888"/>
          </a:xfrm>
          <a:prstGeom prst="line">
            <a:avLst/>
          </a:prstGeom>
          <a:ln w="2921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接點 63"/>
          <p:cNvCxnSpPr/>
          <p:nvPr/>
        </p:nvCxnSpPr>
        <p:spPr>
          <a:xfrm>
            <a:off x="5290810" y="4352525"/>
            <a:ext cx="0" cy="163446"/>
          </a:xfrm>
          <a:prstGeom prst="line">
            <a:avLst/>
          </a:prstGeom>
          <a:ln w="2921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字方塊 64"/>
          <p:cNvSpPr txBox="1"/>
          <p:nvPr/>
        </p:nvSpPr>
        <p:spPr>
          <a:xfrm>
            <a:off x="5278944" y="3555683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rgbClr val="0000FF"/>
                </a:solidFill>
              </a:rPr>
              <a:t>R1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  <p:sp>
        <p:nvSpPr>
          <p:cNvPr id="66" name="文字方塊 65"/>
          <p:cNvSpPr txBox="1"/>
          <p:nvPr/>
        </p:nvSpPr>
        <p:spPr>
          <a:xfrm>
            <a:off x="5446579" y="3555087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rgbClr val="0000FF"/>
                </a:solidFill>
              </a:rPr>
              <a:t>R2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  <p:sp>
        <p:nvSpPr>
          <p:cNvPr id="67" name="文字方塊 66"/>
          <p:cNvSpPr txBox="1"/>
          <p:nvPr/>
        </p:nvSpPr>
        <p:spPr>
          <a:xfrm>
            <a:off x="5619597" y="3554790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rgbClr val="0000FF"/>
                </a:solidFill>
              </a:rPr>
              <a:t>R3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  <p:sp>
        <p:nvSpPr>
          <p:cNvPr id="68" name="文字方塊 67"/>
          <p:cNvSpPr txBox="1"/>
          <p:nvPr/>
        </p:nvSpPr>
        <p:spPr>
          <a:xfrm>
            <a:off x="5665584" y="2650894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rgbClr val="0000FF"/>
                </a:solidFill>
              </a:rPr>
              <a:t>R1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  <p:sp>
        <p:nvSpPr>
          <p:cNvPr id="69" name="文字方塊 68"/>
          <p:cNvSpPr txBox="1"/>
          <p:nvPr/>
        </p:nvSpPr>
        <p:spPr>
          <a:xfrm>
            <a:off x="6503516" y="2650298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rgbClr val="0000FF"/>
                </a:solidFill>
              </a:rPr>
              <a:t>R2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  <p:sp>
        <p:nvSpPr>
          <p:cNvPr id="70" name="文字方塊 69"/>
          <p:cNvSpPr txBox="1"/>
          <p:nvPr/>
        </p:nvSpPr>
        <p:spPr>
          <a:xfrm>
            <a:off x="7334590" y="2662312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rgbClr val="0000FF"/>
                </a:solidFill>
              </a:rPr>
              <a:t>R3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9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/>
          <a:lstStyle/>
          <a:p>
            <a:r>
              <a:rPr lang="zh-TW" altLang="en-US" sz="6600" dirty="0" smtClean="0"/>
              <a:t>電子電路佈線</a:t>
            </a:r>
            <a:endParaRPr lang="zh-TW" altLang="en-US" sz="66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3139-5ABF-4FB5-98B5-E85D091FC880}" type="slidenum">
              <a:rPr lang="zh-TW" altLang="en-US" smtClean="0"/>
              <a:t>17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51520" y="6381328"/>
            <a:ext cx="21162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dirty="0" smtClean="0"/>
              <a:t>Electronic </a:t>
            </a:r>
            <a:r>
              <a:rPr lang="en-US" altLang="zh-TW" sz="1000" dirty="0"/>
              <a:t>circuit layout </a:t>
            </a:r>
            <a:r>
              <a:rPr lang="en-US" altLang="zh-TW" sz="1000" dirty="0" smtClean="0"/>
              <a:t>by </a:t>
            </a:r>
            <a:r>
              <a:rPr lang="en-US" altLang="zh-TW" sz="1000" dirty="0" err="1" smtClean="0"/>
              <a:t>Ching</a:t>
            </a:r>
            <a:r>
              <a:rPr lang="en-US" altLang="zh-TW" sz="1000" dirty="0" smtClean="0"/>
              <a:t> </a:t>
            </a:r>
            <a:r>
              <a:rPr lang="en-US" altLang="zh-TW" sz="1000" dirty="0" err="1" smtClean="0"/>
              <a:t>Fure</a:t>
            </a:r>
            <a:r>
              <a:rPr lang="en-US" altLang="zh-TW" sz="1000" dirty="0" smtClean="0"/>
              <a:t> Chi</a:t>
            </a:r>
            <a:endParaRPr lang="zh-TW" altLang="en-US" sz="1000" dirty="0"/>
          </a:p>
        </p:txBody>
      </p:sp>
      <p:sp>
        <p:nvSpPr>
          <p:cNvPr id="96" name="文字方塊 95"/>
          <p:cNvSpPr txBox="1"/>
          <p:nvPr/>
        </p:nvSpPr>
        <p:spPr>
          <a:xfrm flipH="1">
            <a:off x="2988875" y="2107456"/>
            <a:ext cx="3474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FFC000"/>
                </a:solidFill>
              </a:rPr>
              <a:t>3</a:t>
            </a:r>
            <a:r>
              <a:rPr lang="zh-TW" altLang="en-US" sz="2400" dirty="0" smtClean="0">
                <a:solidFill>
                  <a:srgbClr val="FFC000"/>
                </a:solidFill>
              </a:rPr>
              <a:t> 個電阻</a:t>
            </a:r>
            <a:r>
              <a:rPr lang="zh-TW" altLang="en-US" sz="2400" dirty="0">
                <a:solidFill>
                  <a:srgbClr val="FFC000"/>
                </a:solidFill>
              </a:rPr>
              <a:t>串</a:t>
            </a:r>
            <a:r>
              <a:rPr lang="zh-TW" altLang="en-US" sz="2400" dirty="0" smtClean="0">
                <a:solidFill>
                  <a:srgbClr val="FFC000"/>
                </a:solidFill>
              </a:rPr>
              <a:t>並聯佈線範例</a:t>
            </a:r>
            <a:endParaRPr lang="zh-TW" altLang="en-US" sz="2400" dirty="0">
              <a:solidFill>
                <a:srgbClr val="FFC000"/>
              </a:solidFill>
            </a:endParaRPr>
          </a:p>
        </p:txBody>
      </p:sp>
      <p:pic>
        <p:nvPicPr>
          <p:cNvPr id="190" name="圖片 18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649" y="2636912"/>
            <a:ext cx="3425069" cy="3431852"/>
          </a:xfrm>
          <a:prstGeom prst="rect">
            <a:avLst/>
          </a:prstGeom>
        </p:spPr>
      </p:pic>
      <p:pic>
        <p:nvPicPr>
          <p:cNvPr id="279" name="圖片 2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98087" y="4023259"/>
            <a:ext cx="109743" cy="499942"/>
          </a:xfrm>
          <a:prstGeom prst="rect">
            <a:avLst/>
          </a:prstGeom>
        </p:spPr>
      </p:pic>
      <p:pic>
        <p:nvPicPr>
          <p:cNvPr id="280" name="圖片 2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554524" y="4023259"/>
            <a:ext cx="109743" cy="499942"/>
          </a:xfrm>
          <a:prstGeom prst="rect">
            <a:avLst/>
          </a:prstGeom>
        </p:spPr>
      </p:pic>
      <p:pic>
        <p:nvPicPr>
          <p:cNvPr id="288" name="圖片 2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970" y="3967243"/>
            <a:ext cx="127653" cy="127653"/>
          </a:xfrm>
          <a:prstGeom prst="rect">
            <a:avLst/>
          </a:prstGeom>
        </p:spPr>
      </p:pic>
      <p:pic>
        <p:nvPicPr>
          <p:cNvPr id="291" name="圖片 2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351" y="4285885"/>
            <a:ext cx="127653" cy="127653"/>
          </a:xfrm>
          <a:prstGeom prst="rect">
            <a:avLst/>
          </a:prstGeom>
        </p:spPr>
      </p:pic>
      <p:sp>
        <p:nvSpPr>
          <p:cNvPr id="318" name="文字方塊 317"/>
          <p:cNvSpPr txBox="1"/>
          <p:nvPr/>
        </p:nvSpPr>
        <p:spPr>
          <a:xfrm>
            <a:off x="5004048" y="383926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+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19" name="文字方塊 318"/>
          <p:cNvSpPr txBox="1"/>
          <p:nvPr/>
        </p:nvSpPr>
        <p:spPr>
          <a:xfrm>
            <a:off x="5009517" y="285293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+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22" name="文字方塊 321"/>
          <p:cNvSpPr txBox="1"/>
          <p:nvPr/>
        </p:nvSpPr>
        <p:spPr>
          <a:xfrm>
            <a:off x="5007715" y="415577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BatangChe" pitchFamily="49" charset="-127"/>
                <a:ea typeface="BatangChe" pitchFamily="49" charset="-127"/>
              </a:rPr>
              <a:t>-</a:t>
            </a:r>
            <a:endParaRPr lang="zh-TW" altLang="en-US" b="1" dirty="0">
              <a:solidFill>
                <a:schemeClr val="bg1"/>
              </a:solidFill>
              <a:latin typeface="BatangChe" pitchFamily="49" charset="-127"/>
              <a:ea typeface="BatangChe" pitchFamily="49" charset="-127"/>
            </a:endParaRPr>
          </a:p>
        </p:txBody>
      </p:sp>
      <p:cxnSp>
        <p:nvCxnSpPr>
          <p:cNvPr id="100" name="直線接點 99"/>
          <p:cNvCxnSpPr/>
          <p:nvPr/>
        </p:nvCxnSpPr>
        <p:spPr>
          <a:xfrm flipV="1">
            <a:off x="480619" y="3131344"/>
            <a:ext cx="426637" cy="41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圖片 10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253" y="3582857"/>
            <a:ext cx="304843" cy="1468960"/>
          </a:xfrm>
          <a:prstGeom prst="rect">
            <a:avLst/>
          </a:prstGeom>
        </p:spPr>
      </p:pic>
      <p:cxnSp>
        <p:nvCxnSpPr>
          <p:cNvPr id="102" name="直線接點 101"/>
          <p:cNvCxnSpPr/>
          <p:nvPr/>
        </p:nvCxnSpPr>
        <p:spPr>
          <a:xfrm>
            <a:off x="3347269" y="3124329"/>
            <a:ext cx="0" cy="468052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圖片 10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934411"/>
            <a:ext cx="342948" cy="443927"/>
          </a:xfrm>
          <a:prstGeom prst="rect">
            <a:avLst/>
          </a:prstGeom>
        </p:spPr>
      </p:pic>
      <p:cxnSp>
        <p:nvCxnSpPr>
          <p:cNvPr id="104" name="直線接點 103"/>
          <p:cNvCxnSpPr>
            <a:endCxn id="103" idx="0"/>
          </p:cNvCxnSpPr>
          <p:nvPr/>
        </p:nvCxnSpPr>
        <p:spPr>
          <a:xfrm>
            <a:off x="495002" y="3127121"/>
            <a:ext cx="0" cy="80729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接點 104"/>
          <p:cNvCxnSpPr/>
          <p:nvPr/>
        </p:nvCxnSpPr>
        <p:spPr>
          <a:xfrm>
            <a:off x="3349324" y="5048415"/>
            <a:ext cx="0" cy="252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接點 105"/>
          <p:cNvCxnSpPr/>
          <p:nvPr/>
        </p:nvCxnSpPr>
        <p:spPr>
          <a:xfrm>
            <a:off x="481013" y="5286375"/>
            <a:ext cx="2874661" cy="61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接點 106"/>
          <p:cNvCxnSpPr/>
          <p:nvPr/>
        </p:nvCxnSpPr>
        <p:spPr>
          <a:xfrm>
            <a:off x="495002" y="4377326"/>
            <a:ext cx="0" cy="90966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文字方塊 109"/>
          <p:cNvSpPr txBox="1"/>
          <p:nvPr/>
        </p:nvSpPr>
        <p:spPr>
          <a:xfrm>
            <a:off x="1432218" y="268137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</a:t>
            </a:r>
            <a:r>
              <a:rPr lang="en-US" altLang="zh-TW" sz="1400" dirty="0" smtClean="0"/>
              <a:t>1</a:t>
            </a:r>
            <a:endParaRPr lang="zh-TW" altLang="en-US" dirty="0"/>
          </a:p>
        </p:txBody>
      </p:sp>
      <p:sp>
        <p:nvSpPr>
          <p:cNvPr id="111" name="文字方塊 110"/>
          <p:cNvSpPr txBox="1"/>
          <p:nvPr/>
        </p:nvSpPr>
        <p:spPr>
          <a:xfrm>
            <a:off x="2262127" y="4061108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</a:t>
            </a:r>
            <a:r>
              <a:rPr lang="en-US" altLang="zh-TW" sz="1400" dirty="0" smtClean="0"/>
              <a:t>2</a:t>
            </a:r>
            <a:endParaRPr lang="zh-TW" altLang="en-US" dirty="0"/>
          </a:p>
        </p:txBody>
      </p:sp>
      <p:sp>
        <p:nvSpPr>
          <p:cNvPr id="114" name="文字方塊 113"/>
          <p:cNvSpPr txBox="1"/>
          <p:nvPr/>
        </p:nvSpPr>
        <p:spPr>
          <a:xfrm>
            <a:off x="2943718" y="4061108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</a:t>
            </a:r>
            <a:r>
              <a:rPr lang="en-US" altLang="zh-TW" sz="1400" dirty="0" smtClean="0"/>
              <a:t>3</a:t>
            </a:r>
            <a:endParaRPr lang="zh-TW" altLang="en-US" dirty="0"/>
          </a:p>
        </p:txBody>
      </p:sp>
      <p:pic>
        <p:nvPicPr>
          <p:cNvPr id="115" name="圖片 1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236" y="2987152"/>
            <a:ext cx="127653" cy="127653"/>
          </a:xfrm>
          <a:prstGeom prst="rect">
            <a:avLst/>
          </a:prstGeom>
        </p:spPr>
      </p:pic>
      <p:pic>
        <p:nvPicPr>
          <p:cNvPr id="117" name="圖片 1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857" y="2984444"/>
            <a:ext cx="496703" cy="106886"/>
          </a:xfrm>
          <a:prstGeom prst="rect">
            <a:avLst/>
          </a:prstGeom>
        </p:spPr>
      </p:pic>
      <p:pic>
        <p:nvPicPr>
          <p:cNvPr id="119" name="圖片 1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238" y="3149243"/>
            <a:ext cx="127653" cy="127653"/>
          </a:xfrm>
          <a:prstGeom prst="rect">
            <a:avLst/>
          </a:prstGeom>
        </p:spPr>
      </p:pic>
      <p:sp>
        <p:nvSpPr>
          <p:cNvPr id="120" name="文字方塊 119"/>
          <p:cNvSpPr txBox="1"/>
          <p:nvPr/>
        </p:nvSpPr>
        <p:spPr>
          <a:xfrm>
            <a:off x="5009909" y="301883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BatangChe" pitchFamily="49" charset="-127"/>
                <a:ea typeface="BatangChe" pitchFamily="49" charset="-127"/>
              </a:rPr>
              <a:t>-</a:t>
            </a:r>
            <a:endParaRPr lang="zh-TW" altLang="en-US" b="1" dirty="0">
              <a:solidFill>
                <a:schemeClr val="bg1"/>
              </a:solidFill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121" name="圖片 1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23476" y="4021544"/>
            <a:ext cx="109743" cy="499942"/>
          </a:xfrm>
          <a:prstGeom prst="rect">
            <a:avLst/>
          </a:prstGeom>
        </p:spPr>
      </p:pic>
      <p:pic>
        <p:nvPicPr>
          <p:cNvPr id="42" name="圖片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324" y="3582857"/>
            <a:ext cx="304843" cy="1468960"/>
          </a:xfrm>
          <a:prstGeom prst="rect">
            <a:avLst/>
          </a:prstGeom>
        </p:spPr>
      </p:pic>
      <p:cxnSp>
        <p:nvCxnSpPr>
          <p:cNvPr id="46" name="直線接點 45"/>
          <p:cNvCxnSpPr/>
          <p:nvPr/>
        </p:nvCxnSpPr>
        <p:spPr>
          <a:xfrm>
            <a:off x="2752431" y="3120360"/>
            <a:ext cx="0" cy="468052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/>
          <p:cNvCxnSpPr/>
          <p:nvPr/>
        </p:nvCxnSpPr>
        <p:spPr>
          <a:xfrm>
            <a:off x="2752431" y="5034988"/>
            <a:ext cx="0" cy="252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圖片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813" y="2991718"/>
            <a:ext cx="496703" cy="106886"/>
          </a:xfrm>
          <a:prstGeom prst="rect">
            <a:avLst/>
          </a:prstGeom>
        </p:spPr>
      </p:pic>
      <p:pic>
        <p:nvPicPr>
          <p:cNvPr id="54" name="圖片 5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174" y="2994893"/>
            <a:ext cx="496703" cy="106886"/>
          </a:xfrm>
          <a:prstGeom prst="rect">
            <a:avLst/>
          </a:prstGeom>
        </p:spPr>
      </p:pic>
      <p:pic>
        <p:nvPicPr>
          <p:cNvPr id="65" name="圖片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23" y="2977627"/>
            <a:ext cx="1470865" cy="304843"/>
          </a:xfrm>
          <a:prstGeom prst="rect">
            <a:avLst/>
          </a:prstGeom>
        </p:spPr>
      </p:pic>
      <p:cxnSp>
        <p:nvCxnSpPr>
          <p:cNvPr id="66" name="直線接點 65"/>
          <p:cNvCxnSpPr/>
          <p:nvPr/>
        </p:nvCxnSpPr>
        <p:spPr>
          <a:xfrm flipV="1">
            <a:off x="2364226" y="3131344"/>
            <a:ext cx="998100" cy="540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字方塊 66"/>
          <p:cNvSpPr txBox="1"/>
          <p:nvPr/>
        </p:nvSpPr>
        <p:spPr>
          <a:xfrm flipH="1">
            <a:off x="2863276" y="2713485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00B050"/>
                </a:solidFill>
              </a:rPr>
              <a:t>a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78" name="文字方塊 77"/>
          <p:cNvSpPr txBox="1"/>
          <p:nvPr/>
        </p:nvSpPr>
        <p:spPr>
          <a:xfrm flipH="1">
            <a:off x="6189361" y="2492929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00B050"/>
                </a:solidFill>
              </a:rPr>
              <a:t>a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80" name="文字方塊 79"/>
          <p:cNvSpPr txBox="1"/>
          <p:nvPr/>
        </p:nvSpPr>
        <p:spPr>
          <a:xfrm flipH="1">
            <a:off x="5448363" y="4379968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00B050"/>
                </a:solidFill>
              </a:rPr>
              <a:t>a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5278944" y="3555683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rgbClr val="0000FF"/>
                </a:solidFill>
              </a:rPr>
              <a:t>R1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5446579" y="3555087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rgbClr val="0000FF"/>
                </a:solidFill>
              </a:rPr>
              <a:t>R2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5619597" y="3554790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rgbClr val="0000FF"/>
                </a:solidFill>
              </a:rPr>
              <a:t>R3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  <p:sp>
        <p:nvSpPr>
          <p:cNvPr id="56" name="文字方塊 55"/>
          <p:cNvSpPr txBox="1"/>
          <p:nvPr/>
        </p:nvSpPr>
        <p:spPr>
          <a:xfrm>
            <a:off x="5665584" y="2650894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rgbClr val="0000FF"/>
                </a:solidFill>
              </a:rPr>
              <a:t>R1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  <p:sp>
        <p:nvSpPr>
          <p:cNvPr id="57" name="文字方塊 56"/>
          <p:cNvSpPr txBox="1"/>
          <p:nvPr/>
        </p:nvSpPr>
        <p:spPr>
          <a:xfrm>
            <a:off x="6503516" y="2650298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rgbClr val="0000FF"/>
                </a:solidFill>
              </a:rPr>
              <a:t>R2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7334590" y="2662312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rgbClr val="0000FF"/>
                </a:solidFill>
              </a:rPr>
              <a:t>R3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87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/>
          <a:lstStyle/>
          <a:p>
            <a:r>
              <a:rPr lang="zh-TW" altLang="en-US" sz="6600" dirty="0" smtClean="0"/>
              <a:t>電子電路佈線</a:t>
            </a:r>
            <a:endParaRPr lang="zh-TW" altLang="en-US" sz="66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3139-5ABF-4FB5-98B5-E85D091FC880}" type="slidenum">
              <a:rPr lang="zh-TW" altLang="en-US" smtClean="0"/>
              <a:t>18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51520" y="6381328"/>
            <a:ext cx="21162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dirty="0" smtClean="0"/>
              <a:t>Electronic </a:t>
            </a:r>
            <a:r>
              <a:rPr lang="en-US" altLang="zh-TW" sz="1000" dirty="0"/>
              <a:t>circuit layout </a:t>
            </a:r>
            <a:r>
              <a:rPr lang="en-US" altLang="zh-TW" sz="1000" dirty="0" smtClean="0"/>
              <a:t>by </a:t>
            </a:r>
            <a:r>
              <a:rPr lang="en-US" altLang="zh-TW" sz="1000" dirty="0" err="1" smtClean="0"/>
              <a:t>Ching</a:t>
            </a:r>
            <a:r>
              <a:rPr lang="en-US" altLang="zh-TW" sz="1000" dirty="0" smtClean="0"/>
              <a:t> </a:t>
            </a:r>
            <a:r>
              <a:rPr lang="en-US" altLang="zh-TW" sz="1000" dirty="0" err="1" smtClean="0"/>
              <a:t>Fure</a:t>
            </a:r>
            <a:r>
              <a:rPr lang="en-US" altLang="zh-TW" sz="1000" dirty="0" smtClean="0"/>
              <a:t> Chi</a:t>
            </a:r>
            <a:endParaRPr lang="zh-TW" altLang="en-US" sz="1000" dirty="0"/>
          </a:p>
        </p:txBody>
      </p:sp>
      <p:sp>
        <p:nvSpPr>
          <p:cNvPr id="96" name="文字方塊 95"/>
          <p:cNvSpPr txBox="1"/>
          <p:nvPr/>
        </p:nvSpPr>
        <p:spPr>
          <a:xfrm flipH="1">
            <a:off x="2988875" y="2107456"/>
            <a:ext cx="3474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FFC000"/>
                </a:solidFill>
              </a:rPr>
              <a:t>3</a:t>
            </a:r>
            <a:r>
              <a:rPr lang="zh-TW" altLang="en-US" sz="2400" dirty="0" smtClean="0">
                <a:solidFill>
                  <a:srgbClr val="FFC000"/>
                </a:solidFill>
              </a:rPr>
              <a:t> 個電阻</a:t>
            </a:r>
            <a:r>
              <a:rPr lang="zh-TW" altLang="en-US" sz="2400" dirty="0">
                <a:solidFill>
                  <a:srgbClr val="FFC000"/>
                </a:solidFill>
              </a:rPr>
              <a:t>串</a:t>
            </a:r>
            <a:r>
              <a:rPr lang="zh-TW" altLang="en-US" sz="2400" dirty="0" smtClean="0">
                <a:solidFill>
                  <a:srgbClr val="FFC000"/>
                </a:solidFill>
              </a:rPr>
              <a:t>並聯佈線範例</a:t>
            </a:r>
            <a:endParaRPr lang="zh-TW" altLang="en-US" sz="2400" dirty="0">
              <a:solidFill>
                <a:srgbClr val="FFC000"/>
              </a:solidFill>
            </a:endParaRPr>
          </a:p>
        </p:txBody>
      </p:sp>
      <p:pic>
        <p:nvPicPr>
          <p:cNvPr id="190" name="圖片 18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649" y="2636912"/>
            <a:ext cx="3425069" cy="3431852"/>
          </a:xfrm>
          <a:prstGeom prst="rect">
            <a:avLst/>
          </a:prstGeom>
        </p:spPr>
      </p:pic>
      <p:pic>
        <p:nvPicPr>
          <p:cNvPr id="279" name="圖片 2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98087" y="4023259"/>
            <a:ext cx="109743" cy="499942"/>
          </a:xfrm>
          <a:prstGeom prst="rect">
            <a:avLst/>
          </a:prstGeom>
        </p:spPr>
      </p:pic>
      <p:pic>
        <p:nvPicPr>
          <p:cNvPr id="280" name="圖片 2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554524" y="4023259"/>
            <a:ext cx="109743" cy="499942"/>
          </a:xfrm>
          <a:prstGeom prst="rect">
            <a:avLst/>
          </a:prstGeom>
        </p:spPr>
      </p:pic>
      <p:pic>
        <p:nvPicPr>
          <p:cNvPr id="288" name="圖片 2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970" y="3967243"/>
            <a:ext cx="127653" cy="127653"/>
          </a:xfrm>
          <a:prstGeom prst="rect">
            <a:avLst/>
          </a:prstGeom>
        </p:spPr>
      </p:pic>
      <p:pic>
        <p:nvPicPr>
          <p:cNvPr id="291" name="圖片 2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351" y="4285885"/>
            <a:ext cx="127653" cy="127653"/>
          </a:xfrm>
          <a:prstGeom prst="rect">
            <a:avLst/>
          </a:prstGeom>
        </p:spPr>
      </p:pic>
      <p:sp>
        <p:nvSpPr>
          <p:cNvPr id="318" name="文字方塊 317"/>
          <p:cNvSpPr txBox="1"/>
          <p:nvPr/>
        </p:nvSpPr>
        <p:spPr>
          <a:xfrm>
            <a:off x="5004048" y="383926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+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19" name="文字方塊 318"/>
          <p:cNvSpPr txBox="1"/>
          <p:nvPr/>
        </p:nvSpPr>
        <p:spPr>
          <a:xfrm>
            <a:off x="5009517" y="285293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+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22" name="文字方塊 321"/>
          <p:cNvSpPr txBox="1"/>
          <p:nvPr/>
        </p:nvSpPr>
        <p:spPr>
          <a:xfrm>
            <a:off x="5007715" y="415577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BatangChe" pitchFamily="49" charset="-127"/>
                <a:ea typeface="BatangChe" pitchFamily="49" charset="-127"/>
              </a:rPr>
              <a:t>-</a:t>
            </a:r>
            <a:endParaRPr lang="zh-TW" altLang="en-US" b="1" dirty="0">
              <a:solidFill>
                <a:schemeClr val="bg1"/>
              </a:solidFill>
              <a:latin typeface="BatangChe" pitchFamily="49" charset="-127"/>
              <a:ea typeface="BatangChe" pitchFamily="49" charset="-127"/>
            </a:endParaRPr>
          </a:p>
        </p:txBody>
      </p:sp>
      <p:cxnSp>
        <p:nvCxnSpPr>
          <p:cNvPr id="100" name="直線接點 99"/>
          <p:cNvCxnSpPr/>
          <p:nvPr/>
        </p:nvCxnSpPr>
        <p:spPr>
          <a:xfrm flipV="1">
            <a:off x="480619" y="3131344"/>
            <a:ext cx="426637" cy="41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圖片 10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253" y="3582857"/>
            <a:ext cx="304843" cy="1468960"/>
          </a:xfrm>
          <a:prstGeom prst="rect">
            <a:avLst/>
          </a:prstGeom>
        </p:spPr>
      </p:pic>
      <p:cxnSp>
        <p:nvCxnSpPr>
          <p:cNvPr id="102" name="直線接點 101"/>
          <p:cNvCxnSpPr/>
          <p:nvPr/>
        </p:nvCxnSpPr>
        <p:spPr>
          <a:xfrm>
            <a:off x="3347269" y="3124329"/>
            <a:ext cx="0" cy="468052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圖片 10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934411"/>
            <a:ext cx="342948" cy="443927"/>
          </a:xfrm>
          <a:prstGeom prst="rect">
            <a:avLst/>
          </a:prstGeom>
        </p:spPr>
      </p:pic>
      <p:cxnSp>
        <p:nvCxnSpPr>
          <p:cNvPr id="104" name="直線接點 103"/>
          <p:cNvCxnSpPr>
            <a:endCxn id="103" idx="0"/>
          </p:cNvCxnSpPr>
          <p:nvPr/>
        </p:nvCxnSpPr>
        <p:spPr>
          <a:xfrm>
            <a:off x="495002" y="3127121"/>
            <a:ext cx="0" cy="80729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接點 104"/>
          <p:cNvCxnSpPr/>
          <p:nvPr/>
        </p:nvCxnSpPr>
        <p:spPr>
          <a:xfrm>
            <a:off x="3349324" y="5048415"/>
            <a:ext cx="0" cy="252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接點 105"/>
          <p:cNvCxnSpPr/>
          <p:nvPr/>
        </p:nvCxnSpPr>
        <p:spPr>
          <a:xfrm>
            <a:off x="481013" y="5286375"/>
            <a:ext cx="2874661" cy="61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接點 106"/>
          <p:cNvCxnSpPr/>
          <p:nvPr/>
        </p:nvCxnSpPr>
        <p:spPr>
          <a:xfrm>
            <a:off x="495002" y="4377326"/>
            <a:ext cx="0" cy="90966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文字方塊 109"/>
          <p:cNvSpPr txBox="1"/>
          <p:nvPr/>
        </p:nvSpPr>
        <p:spPr>
          <a:xfrm>
            <a:off x="1432218" y="268137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</a:t>
            </a:r>
            <a:r>
              <a:rPr lang="en-US" altLang="zh-TW" sz="1400" dirty="0" smtClean="0"/>
              <a:t>1</a:t>
            </a:r>
            <a:endParaRPr lang="zh-TW" altLang="en-US" dirty="0"/>
          </a:p>
        </p:txBody>
      </p:sp>
      <p:sp>
        <p:nvSpPr>
          <p:cNvPr id="111" name="文字方塊 110"/>
          <p:cNvSpPr txBox="1"/>
          <p:nvPr/>
        </p:nvSpPr>
        <p:spPr>
          <a:xfrm>
            <a:off x="2262127" y="4061108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</a:t>
            </a:r>
            <a:r>
              <a:rPr lang="en-US" altLang="zh-TW" sz="1400" dirty="0" smtClean="0"/>
              <a:t>2</a:t>
            </a:r>
            <a:endParaRPr lang="zh-TW" altLang="en-US" dirty="0"/>
          </a:p>
        </p:txBody>
      </p:sp>
      <p:sp>
        <p:nvSpPr>
          <p:cNvPr id="114" name="文字方塊 113"/>
          <p:cNvSpPr txBox="1"/>
          <p:nvPr/>
        </p:nvSpPr>
        <p:spPr>
          <a:xfrm>
            <a:off x="2943718" y="4061108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</a:t>
            </a:r>
            <a:r>
              <a:rPr lang="en-US" altLang="zh-TW" sz="1400" dirty="0" smtClean="0"/>
              <a:t>3</a:t>
            </a:r>
            <a:endParaRPr lang="zh-TW" altLang="en-US" dirty="0"/>
          </a:p>
        </p:txBody>
      </p:sp>
      <p:pic>
        <p:nvPicPr>
          <p:cNvPr id="115" name="圖片 1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236" y="2987152"/>
            <a:ext cx="127653" cy="127653"/>
          </a:xfrm>
          <a:prstGeom prst="rect">
            <a:avLst/>
          </a:prstGeom>
        </p:spPr>
      </p:pic>
      <p:pic>
        <p:nvPicPr>
          <p:cNvPr id="117" name="圖片 1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857" y="2984444"/>
            <a:ext cx="496703" cy="106886"/>
          </a:xfrm>
          <a:prstGeom prst="rect">
            <a:avLst/>
          </a:prstGeom>
        </p:spPr>
      </p:pic>
      <p:pic>
        <p:nvPicPr>
          <p:cNvPr id="119" name="圖片 1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238" y="3149243"/>
            <a:ext cx="127653" cy="127653"/>
          </a:xfrm>
          <a:prstGeom prst="rect">
            <a:avLst/>
          </a:prstGeom>
        </p:spPr>
      </p:pic>
      <p:sp>
        <p:nvSpPr>
          <p:cNvPr id="120" name="文字方塊 119"/>
          <p:cNvSpPr txBox="1"/>
          <p:nvPr/>
        </p:nvSpPr>
        <p:spPr>
          <a:xfrm>
            <a:off x="5009909" y="301883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BatangChe" pitchFamily="49" charset="-127"/>
                <a:ea typeface="BatangChe" pitchFamily="49" charset="-127"/>
              </a:rPr>
              <a:t>-</a:t>
            </a:r>
            <a:endParaRPr lang="zh-TW" altLang="en-US" b="1" dirty="0">
              <a:solidFill>
                <a:schemeClr val="bg1"/>
              </a:solidFill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121" name="圖片 1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23476" y="4021544"/>
            <a:ext cx="109743" cy="499942"/>
          </a:xfrm>
          <a:prstGeom prst="rect">
            <a:avLst/>
          </a:prstGeom>
        </p:spPr>
      </p:pic>
      <p:pic>
        <p:nvPicPr>
          <p:cNvPr id="42" name="圖片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324" y="3582857"/>
            <a:ext cx="304843" cy="1468960"/>
          </a:xfrm>
          <a:prstGeom prst="rect">
            <a:avLst/>
          </a:prstGeom>
        </p:spPr>
      </p:pic>
      <p:cxnSp>
        <p:nvCxnSpPr>
          <p:cNvPr id="46" name="直線接點 45"/>
          <p:cNvCxnSpPr/>
          <p:nvPr/>
        </p:nvCxnSpPr>
        <p:spPr>
          <a:xfrm>
            <a:off x="2752431" y="3120360"/>
            <a:ext cx="0" cy="468052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/>
          <p:cNvCxnSpPr/>
          <p:nvPr/>
        </p:nvCxnSpPr>
        <p:spPr>
          <a:xfrm>
            <a:off x="2752431" y="5034988"/>
            <a:ext cx="0" cy="252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圖片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813" y="2991718"/>
            <a:ext cx="496703" cy="106886"/>
          </a:xfrm>
          <a:prstGeom prst="rect">
            <a:avLst/>
          </a:prstGeom>
        </p:spPr>
      </p:pic>
      <p:pic>
        <p:nvPicPr>
          <p:cNvPr id="54" name="圖片 5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174" y="2994893"/>
            <a:ext cx="496703" cy="106886"/>
          </a:xfrm>
          <a:prstGeom prst="rect">
            <a:avLst/>
          </a:prstGeom>
        </p:spPr>
      </p:pic>
      <p:cxnSp>
        <p:nvCxnSpPr>
          <p:cNvPr id="44" name="直線接點 43"/>
          <p:cNvCxnSpPr/>
          <p:nvPr/>
        </p:nvCxnSpPr>
        <p:spPr>
          <a:xfrm flipV="1">
            <a:off x="5304791" y="3037887"/>
            <a:ext cx="304604" cy="13091"/>
          </a:xfrm>
          <a:prstGeom prst="line">
            <a:avLst/>
          </a:prstGeom>
          <a:ln w="2921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/>
          <p:cNvCxnSpPr/>
          <p:nvPr/>
        </p:nvCxnSpPr>
        <p:spPr>
          <a:xfrm flipV="1">
            <a:off x="5326221" y="3199978"/>
            <a:ext cx="2423656" cy="13092"/>
          </a:xfrm>
          <a:prstGeom prst="line">
            <a:avLst/>
          </a:prstGeom>
          <a:ln w="2921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接點 56"/>
          <p:cNvCxnSpPr/>
          <p:nvPr/>
        </p:nvCxnSpPr>
        <p:spPr>
          <a:xfrm>
            <a:off x="6924454" y="3048336"/>
            <a:ext cx="0" cy="163446"/>
          </a:xfrm>
          <a:prstGeom prst="line">
            <a:avLst/>
          </a:prstGeom>
          <a:ln w="2921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接點 57"/>
          <p:cNvCxnSpPr/>
          <p:nvPr/>
        </p:nvCxnSpPr>
        <p:spPr>
          <a:xfrm>
            <a:off x="6429908" y="2901763"/>
            <a:ext cx="0" cy="163446"/>
          </a:xfrm>
          <a:prstGeom prst="line">
            <a:avLst/>
          </a:prstGeom>
          <a:ln w="2921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/>
          <p:cNvCxnSpPr/>
          <p:nvPr/>
        </p:nvCxnSpPr>
        <p:spPr>
          <a:xfrm>
            <a:off x="7092280" y="2885096"/>
            <a:ext cx="161008" cy="167667"/>
          </a:xfrm>
          <a:prstGeom prst="line">
            <a:avLst/>
          </a:prstGeom>
          <a:ln w="2921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接點 60"/>
          <p:cNvCxnSpPr/>
          <p:nvPr/>
        </p:nvCxnSpPr>
        <p:spPr>
          <a:xfrm>
            <a:off x="7740352" y="3052763"/>
            <a:ext cx="0" cy="163446"/>
          </a:xfrm>
          <a:prstGeom prst="line">
            <a:avLst/>
          </a:prstGeom>
          <a:ln w="2921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/>
          <p:cNvCxnSpPr>
            <a:stCxn id="318" idx="3"/>
            <a:endCxn id="279" idx="2"/>
          </p:cNvCxnSpPr>
          <p:nvPr/>
        </p:nvCxnSpPr>
        <p:spPr>
          <a:xfrm flipV="1">
            <a:off x="5299322" y="4023259"/>
            <a:ext cx="153636" cy="672"/>
          </a:xfrm>
          <a:prstGeom prst="line">
            <a:avLst/>
          </a:prstGeom>
          <a:ln w="2921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接點 62"/>
          <p:cNvCxnSpPr/>
          <p:nvPr/>
        </p:nvCxnSpPr>
        <p:spPr>
          <a:xfrm>
            <a:off x="5299322" y="4346316"/>
            <a:ext cx="313284" cy="4228"/>
          </a:xfrm>
          <a:prstGeom prst="line">
            <a:avLst/>
          </a:prstGeom>
          <a:ln w="2921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接點 63"/>
          <p:cNvCxnSpPr/>
          <p:nvPr/>
        </p:nvCxnSpPr>
        <p:spPr>
          <a:xfrm>
            <a:off x="5609395" y="4061108"/>
            <a:ext cx="3211" cy="260861"/>
          </a:xfrm>
          <a:prstGeom prst="line">
            <a:avLst/>
          </a:prstGeom>
          <a:ln w="2921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圖片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23" y="2977627"/>
            <a:ext cx="1470865" cy="304843"/>
          </a:xfrm>
          <a:prstGeom prst="rect">
            <a:avLst/>
          </a:prstGeom>
        </p:spPr>
      </p:pic>
      <p:cxnSp>
        <p:nvCxnSpPr>
          <p:cNvPr id="66" name="直線接點 65"/>
          <p:cNvCxnSpPr/>
          <p:nvPr/>
        </p:nvCxnSpPr>
        <p:spPr>
          <a:xfrm flipV="1">
            <a:off x="2364226" y="3131344"/>
            <a:ext cx="998100" cy="540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字方塊 66"/>
          <p:cNvSpPr txBox="1"/>
          <p:nvPr/>
        </p:nvSpPr>
        <p:spPr>
          <a:xfrm flipH="1">
            <a:off x="2863276" y="2713485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00B050"/>
                </a:solidFill>
              </a:rPr>
              <a:t>a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cxnSp>
        <p:nvCxnSpPr>
          <p:cNvPr id="69" name="直線接點 68"/>
          <p:cNvCxnSpPr/>
          <p:nvPr/>
        </p:nvCxnSpPr>
        <p:spPr>
          <a:xfrm flipV="1">
            <a:off x="6118466" y="3048000"/>
            <a:ext cx="306147" cy="3408"/>
          </a:xfrm>
          <a:prstGeom prst="line">
            <a:avLst/>
          </a:prstGeom>
          <a:ln w="2921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接點 69"/>
          <p:cNvCxnSpPr/>
          <p:nvPr/>
        </p:nvCxnSpPr>
        <p:spPr>
          <a:xfrm>
            <a:off x="6429908" y="2886800"/>
            <a:ext cx="662372" cy="0"/>
          </a:xfrm>
          <a:prstGeom prst="line">
            <a:avLst/>
          </a:prstGeom>
          <a:ln w="2921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接點 71"/>
          <p:cNvCxnSpPr/>
          <p:nvPr/>
        </p:nvCxnSpPr>
        <p:spPr>
          <a:xfrm flipV="1">
            <a:off x="5449276" y="4515698"/>
            <a:ext cx="306147" cy="3408"/>
          </a:xfrm>
          <a:prstGeom prst="line">
            <a:avLst/>
          </a:prstGeom>
          <a:ln w="2921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接點 72"/>
          <p:cNvCxnSpPr>
            <a:endCxn id="121" idx="2"/>
          </p:cNvCxnSpPr>
          <p:nvPr/>
        </p:nvCxnSpPr>
        <p:spPr>
          <a:xfrm>
            <a:off x="5602348" y="4020100"/>
            <a:ext cx="175999" cy="1444"/>
          </a:xfrm>
          <a:prstGeom prst="line">
            <a:avLst/>
          </a:prstGeom>
          <a:ln w="2921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字方塊 77"/>
          <p:cNvSpPr txBox="1"/>
          <p:nvPr/>
        </p:nvSpPr>
        <p:spPr>
          <a:xfrm flipH="1">
            <a:off x="6189361" y="2492929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00B050"/>
                </a:solidFill>
              </a:rPr>
              <a:t>a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79" name="文字方塊 78"/>
          <p:cNvSpPr txBox="1"/>
          <p:nvPr/>
        </p:nvSpPr>
        <p:spPr>
          <a:xfrm flipH="1">
            <a:off x="5448363" y="4379968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00B050"/>
                </a:solidFill>
              </a:rPr>
              <a:t>a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5278944" y="3555683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rgbClr val="0000FF"/>
                </a:solidFill>
              </a:rPr>
              <a:t>R1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  <p:sp>
        <p:nvSpPr>
          <p:cNvPr id="68" name="文字方塊 67"/>
          <p:cNvSpPr txBox="1"/>
          <p:nvPr/>
        </p:nvSpPr>
        <p:spPr>
          <a:xfrm>
            <a:off x="5446579" y="3555087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rgbClr val="0000FF"/>
                </a:solidFill>
              </a:rPr>
              <a:t>R2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  <p:sp>
        <p:nvSpPr>
          <p:cNvPr id="71" name="文字方塊 70"/>
          <p:cNvSpPr txBox="1"/>
          <p:nvPr/>
        </p:nvSpPr>
        <p:spPr>
          <a:xfrm>
            <a:off x="5619597" y="3554790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rgbClr val="0000FF"/>
                </a:solidFill>
              </a:rPr>
              <a:t>R3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  <p:sp>
        <p:nvSpPr>
          <p:cNvPr id="74" name="文字方塊 73"/>
          <p:cNvSpPr txBox="1"/>
          <p:nvPr/>
        </p:nvSpPr>
        <p:spPr>
          <a:xfrm>
            <a:off x="5665584" y="2650894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rgbClr val="0000FF"/>
                </a:solidFill>
              </a:rPr>
              <a:t>R1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  <p:sp>
        <p:nvSpPr>
          <p:cNvPr id="75" name="文字方塊 74"/>
          <p:cNvSpPr txBox="1"/>
          <p:nvPr/>
        </p:nvSpPr>
        <p:spPr>
          <a:xfrm>
            <a:off x="6503516" y="2650298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rgbClr val="0000FF"/>
                </a:solidFill>
              </a:rPr>
              <a:t>R2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  <p:sp>
        <p:nvSpPr>
          <p:cNvPr id="76" name="文字方塊 75"/>
          <p:cNvSpPr txBox="1"/>
          <p:nvPr/>
        </p:nvSpPr>
        <p:spPr>
          <a:xfrm>
            <a:off x="7334590" y="2662312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rgbClr val="0000FF"/>
                </a:solidFill>
              </a:rPr>
              <a:t>R3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8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/>
          <a:lstStyle/>
          <a:p>
            <a:r>
              <a:rPr lang="zh-TW" altLang="en-US" sz="6600" dirty="0" smtClean="0"/>
              <a:t>電子電路佈線</a:t>
            </a:r>
            <a:endParaRPr lang="zh-TW" altLang="en-US" sz="66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3139-5ABF-4FB5-98B5-E85D091FC880}" type="slidenum">
              <a:rPr lang="zh-TW" altLang="en-US" smtClean="0"/>
              <a:t>19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51520" y="6381328"/>
            <a:ext cx="21162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dirty="0" smtClean="0"/>
              <a:t>Electronic </a:t>
            </a:r>
            <a:r>
              <a:rPr lang="en-US" altLang="zh-TW" sz="1000" dirty="0"/>
              <a:t>circuit layout </a:t>
            </a:r>
            <a:r>
              <a:rPr lang="en-US" altLang="zh-TW" sz="1000" dirty="0" smtClean="0"/>
              <a:t>by </a:t>
            </a:r>
            <a:r>
              <a:rPr lang="en-US" altLang="zh-TW" sz="1000" dirty="0" err="1" smtClean="0"/>
              <a:t>Ching</a:t>
            </a:r>
            <a:r>
              <a:rPr lang="en-US" altLang="zh-TW" sz="1000" dirty="0" smtClean="0"/>
              <a:t> </a:t>
            </a:r>
            <a:r>
              <a:rPr lang="en-US" altLang="zh-TW" sz="1000" dirty="0" err="1" smtClean="0"/>
              <a:t>Fure</a:t>
            </a:r>
            <a:r>
              <a:rPr lang="en-US" altLang="zh-TW" sz="1000" dirty="0" smtClean="0"/>
              <a:t> Chi</a:t>
            </a:r>
            <a:endParaRPr lang="zh-TW" altLang="en-US" sz="1000" dirty="0"/>
          </a:p>
        </p:txBody>
      </p:sp>
      <p:sp>
        <p:nvSpPr>
          <p:cNvPr id="96" name="文字方塊 95"/>
          <p:cNvSpPr txBox="1"/>
          <p:nvPr/>
        </p:nvSpPr>
        <p:spPr>
          <a:xfrm flipH="1">
            <a:off x="1691680" y="2924944"/>
            <a:ext cx="59009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solidFill>
                  <a:srgbClr val="FFC000"/>
                </a:solidFill>
              </a:rPr>
              <a:t>更多練習請參考 </a:t>
            </a:r>
            <a:r>
              <a:rPr lang="zh-TW" altLang="en-US" sz="2400" dirty="0">
                <a:solidFill>
                  <a:srgbClr val="FFC000"/>
                </a:solidFill>
              </a:rPr>
              <a:t>家</a:t>
            </a:r>
            <a:r>
              <a:rPr lang="zh-TW" altLang="en-US" sz="2400" dirty="0" smtClean="0">
                <a:solidFill>
                  <a:srgbClr val="FFC000"/>
                </a:solidFill>
              </a:rPr>
              <a:t>豪教學網站</a:t>
            </a:r>
            <a:endParaRPr lang="en-US" altLang="zh-TW" sz="2400" dirty="0" smtClean="0">
              <a:solidFill>
                <a:srgbClr val="FFC000"/>
              </a:solidFill>
            </a:endParaRPr>
          </a:p>
          <a:p>
            <a:endParaRPr lang="en-US" altLang="zh-TW" sz="2400" dirty="0" smtClean="0">
              <a:solidFill>
                <a:srgbClr val="FFC000"/>
              </a:solidFill>
            </a:endParaRPr>
          </a:p>
          <a:p>
            <a:r>
              <a:rPr lang="en-US" altLang="zh-TW" sz="2400" dirty="0">
                <a:hlinkClick r:id="rId2"/>
              </a:rPr>
              <a:t>http://163.32.98.15/teacher/benme/RIVP/TR-3.html</a:t>
            </a:r>
            <a:endParaRPr lang="zh-TW" alt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12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2448272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zh-TW" altLang="en-US" sz="2400" dirty="0" smtClean="0"/>
              <a:t>電子電路是為了達到某種電路功能，所設計的元件與元件之間的線路圖。</a:t>
            </a:r>
            <a:endParaRPr lang="en-US" altLang="zh-TW" sz="2400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altLang="zh-TW" sz="2400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altLang="zh-TW" sz="2400" dirty="0" smtClean="0"/>
              <a:t>PCB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Layout </a:t>
            </a:r>
            <a:r>
              <a:rPr lang="zh-TW" altLang="en-US" sz="2400" dirty="0" smtClean="0"/>
              <a:t>就是在 </a:t>
            </a:r>
            <a:r>
              <a:rPr lang="en-US" altLang="zh-TW" sz="2400" dirty="0" smtClean="0"/>
              <a:t>PCB </a:t>
            </a:r>
            <a:r>
              <a:rPr lang="zh-TW" altLang="en-US" sz="2400" dirty="0" smtClean="0"/>
              <a:t>電路版上，完成上述電子電路。</a:t>
            </a:r>
            <a:endParaRPr lang="en-US" altLang="zh-TW" sz="2400" dirty="0" smtClean="0"/>
          </a:p>
          <a:p>
            <a:pPr algn="l"/>
            <a:endParaRPr lang="en-US" altLang="zh-TW" sz="2400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/>
          <a:lstStyle/>
          <a:p>
            <a:r>
              <a:rPr lang="zh-TW" altLang="en-US" sz="6600" dirty="0" smtClean="0"/>
              <a:t>電子電路佈線</a:t>
            </a:r>
            <a:endParaRPr lang="zh-TW" altLang="en-US" sz="66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3139-5ABF-4FB5-98B5-E85D091FC880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51520" y="6381328"/>
            <a:ext cx="21162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dirty="0" smtClean="0"/>
              <a:t>Electronic </a:t>
            </a:r>
            <a:r>
              <a:rPr lang="en-US" altLang="zh-TW" sz="1000" dirty="0"/>
              <a:t>circuit layout </a:t>
            </a:r>
            <a:r>
              <a:rPr lang="en-US" altLang="zh-TW" sz="1000" dirty="0" smtClean="0"/>
              <a:t>by </a:t>
            </a:r>
            <a:r>
              <a:rPr lang="en-US" altLang="zh-TW" sz="1000" dirty="0" err="1" smtClean="0"/>
              <a:t>Ching</a:t>
            </a:r>
            <a:r>
              <a:rPr lang="en-US" altLang="zh-TW" sz="1000" dirty="0" smtClean="0"/>
              <a:t> </a:t>
            </a:r>
            <a:r>
              <a:rPr lang="en-US" altLang="zh-TW" sz="1000" dirty="0" err="1" smtClean="0"/>
              <a:t>Fure</a:t>
            </a:r>
            <a:r>
              <a:rPr lang="en-US" altLang="zh-TW" sz="1000" dirty="0" smtClean="0"/>
              <a:t> Chi</a:t>
            </a:r>
            <a:endParaRPr lang="zh-TW" altLang="en-US" sz="10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632967"/>
            <a:ext cx="3384376" cy="157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5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3139-5ABF-4FB5-98B5-E85D091FC880}" type="slidenum">
              <a:rPr lang="zh-TW" altLang="en-US" smtClean="0"/>
              <a:t>20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39552" y="2636912"/>
            <a:ext cx="7924800" cy="1143000"/>
          </a:xfrm>
        </p:spPr>
        <p:txBody>
          <a:bodyPr/>
          <a:lstStyle/>
          <a:p>
            <a:pPr algn="ctr"/>
            <a:r>
              <a:rPr lang="zh-TW" altLang="en-US" sz="7200" dirty="0"/>
              <a:t>謝謝收看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251520" y="6381328"/>
            <a:ext cx="21162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dirty="0" smtClean="0"/>
              <a:t>Electronic </a:t>
            </a:r>
            <a:r>
              <a:rPr lang="en-US" altLang="zh-TW" sz="1000" dirty="0"/>
              <a:t>circuit layout </a:t>
            </a:r>
            <a:r>
              <a:rPr lang="en-US" altLang="zh-TW" sz="1000" dirty="0" smtClean="0"/>
              <a:t>by </a:t>
            </a:r>
            <a:r>
              <a:rPr lang="en-US" altLang="zh-TW" sz="1000" dirty="0" err="1" smtClean="0"/>
              <a:t>Ching</a:t>
            </a:r>
            <a:r>
              <a:rPr lang="en-US" altLang="zh-TW" sz="1000" dirty="0" smtClean="0"/>
              <a:t> </a:t>
            </a:r>
            <a:r>
              <a:rPr lang="en-US" altLang="zh-TW" sz="1000" dirty="0" err="1" smtClean="0"/>
              <a:t>Fure</a:t>
            </a:r>
            <a:r>
              <a:rPr lang="en-US" altLang="zh-TW" sz="1000" dirty="0" smtClean="0"/>
              <a:t> Chi</a:t>
            </a:r>
            <a:endParaRPr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83990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3168352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zh-TW" altLang="en-US" sz="2400" dirty="0" smtClean="0"/>
              <a:t>電子電路</a:t>
            </a:r>
            <a:r>
              <a:rPr lang="zh-TW" altLang="en-US" sz="2400" dirty="0"/>
              <a:t>按圖施工能力，是電機電子類群學生，實現電路能力的基本功，就像算術加、減、乘、除是數學的基本運算能力。沒有算術能力就無法學習高深數學。</a:t>
            </a:r>
            <a:endParaRPr lang="en-US" altLang="zh-TW" sz="2400" dirty="0"/>
          </a:p>
          <a:p>
            <a:pPr marL="342900" indent="-342900" algn="l">
              <a:buFont typeface="Arial" pitchFamily="34" charset="0"/>
              <a:buChar char="•"/>
            </a:pPr>
            <a:endParaRPr lang="en-US" altLang="zh-TW" sz="24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zh-TW" altLang="en-US" sz="2400" dirty="0"/>
              <a:t>洞洞</a:t>
            </a:r>
            <a:r>
              <a:rPr lang="zh-TW" altLang="en-US" sz="2400" dirty="0" smtClean="0"/>
              <a:t>板 </a:t>
            </a:r>
            <a:r>
              <a:rPr lang="en-US" altLang="zh-TW" sz="2400" dirty="0" smtClean="0"/>
              <a:t>Layout </a:t>
            </a:r>
            <a:r>
              <a:rPr lang="zh-TW" altLang="en-US" sz="2400" dirty="0" smtClean="0"/>
              <a:t>就是在洞洞板上實現電路。</a:t>
            </a:r>
            <a:endParaRPr lang="zh-TW" altLang="en-US" sz="2400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/>
          <a:lstStyle/>
          <a:p>
            <a:r>
              <a:rPr lang="zh-TW" altLang="en-US" sz="6600" dirty="0" smtClean="0"/>
              <a:t>電子電路佈線</a:t>
            </a:r>
            <a:endParaRPr lang="zh-TW" altLang="en-US" sz="66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3139-5ABF-4FB5-98B5-E85D091FC880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51520" y="6381328"/>
            <a:ext cx="21162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dirty="0" smtClean="0"/>
              <a:t>Electronic </a:t>
            </a:r>
            <a:r>
              <a:rPr lang="en-US" altLang="zh-TW" sz="1000" dirty="0"/>
              <a:t>circuit layout </a:t>
            </a:r>
            <a:r>
              <a:rPr lang="en-US" altLang="zh-TW" sz="1000" dirty="0" smtClean="0"/>
              <a:t>by </a:t>
            </a:r>
            <a:r>
              <a:rPr lang="en-US" altLang="zh-TW" sz="1000" dirty="0" err="1" smtClean="0"/>
              <a:t>Ching</a:t>
            </a:r>
            <a:r>
              <a:rPr lang="en-US" altLang="zh-TW" sz="1000" dirty="0" smtClean="0"/>
              <a:t> </a:t>
            </a:r>
            <a:r>
              <a:rPr lang="en-US" altLang="zh-TW" sz="1000" dirty="0" err="1" smtClean="0"/>
              <a:t>Fure</a:t>
            </a:r>
            <a:r>
              <a:rPr lang="en-US" altLang="zh-TW" sz="1000" dirty="0" smtClean="0"/>
              <a:t> Chi</a:t>
            </a:r>
            <a:endParaRPr lang="zh-TW" altLang="en-US" sz="1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801209"/>
            <a:ext cx="1512168" cy="151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91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/>
          <a:lstStyle/>
          <a:p>
            <a:r>
              <a:rPr lang="zh-TW" altLang="en-US" sz="6600" dirty="0" smtClean="0"/>
              <a:t>電子電路佈線</a:t>
            </a:r>
            <a:endParaRPr lang="zh-TW" altLang="en-US" sz="66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3139-5ABF-4FB5-98B5-E85D091FC880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51520" y="6381328"/>
            <a:ext cx="21162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dirty="0" smtClean="0"/>
              <a:t>Electronic </a:t>
            </a:r>
            <a:r>
              <a:rPr lang="en-US" altLang="zh-TW" sz="1000" dirty="0"/>
              <a:t>circuit layout </a:t>
            </a:r>
            <a:r>
              <a:rPr lang="en-US" altLang="zh-TW" sz="1000" dirty="0" smtClean="0"/>
              <a:t>by </a:t>
            </a:r>
            <a:r>
              <a:rPr lang="en-US" altLang="zh-TW" sz="1000" dirty="0" err="1" smtClean="0"/>
              <a:t>Ching</a:t>
            </a:r>
            <a:r>
              <a:rPr lang="en-US" altLang="zh-TW" sz="1000" dirty="0" smtClean="0"/>
              <a:t> </a:t>
            </a:r>
            <a:r>
              <a:rPr lang="en-US" altLang="zh-TW" sz="1000" dirty="0" err="1" smtClean="0"/>
              <a:t>Fure</a:t>
            </a:r>
            <a:r>
              <a:rPr lang="en-US" altLang="zh-TW" sz="1000" dirty="0" smtClean="0"/>
              <a:t> Chi</a:t>
            </a:r>
            <a:endParaRPr lang="zh-TW" altLang="en-US" sz="10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36912"/>
            <a:ext cx="3425069" cy="3431852"/>
          </a:xfrm>
          <a:prstGeom prst="rect">
            <a:avLst/>
          </a:prstGeom>
        </p:spPr>
      </p:pic>
      <p:grpSp>
        <p:nvGrpSpPr>
          <p:cNvPr id="35" name="群組 34"/>
          <p:cNvGrpSpPr/>
          <p:nvPr/>
        </p:nvGrpSpPr>
        <p:grpSpPr>
          <a:xfrm>
            <a:off x="1115616" y="2973464"/>
            <a:ext cx="2392480" cy="2327744"/>
            <a:chOff x="1620267" y="2963623"/>
            <a:chExt cx="2392480" cy="2327744"/>
          </a:xfrm>
        </p:grpSpPr>
        <p:cxnSp>
          <p:nvCxnSpPr>
            <p:cNvPr id="7" name="直線接點 6"/>
            <p:cNvCxnSpPr/>
            <p:nvPr/>
          </p:nvCxnSpPr>
          <p:spPr>
            <a:xfrm>
              <a:off x="1777452" y="3121920"/>
              <a:ext cx="531671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904" y="3573016"/>
              <a:ext cx="304843" cy="1468960"/>
            </a:xfrm>
            <a:prstGeom prst="rect">
              <a:avLst/>
            </a:prstGeom>
          </p:spPr>
        </p:pic>
        <p:cxnSp>
          <p:nvCxnSpPr>
            <p:cNvPr id="11" name="直線接點 10"/>
            <p:cNvCxnSpPr/>
            <p:nvPr/>
          </p:nvCxnSpPr>
          <p:spPr>
            <a:xfrm>
              <a:off x="3851920" y="3104964"/>
              <a:ext cx="0" cy="468052"/>
            </a:xfrm>
            <a:prstGeom prst="line">
              <a:avLst/>
            </a:prstGeom>
            <a:ln w="317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267" y="3924570"/>
              <a:ext cx="342948" cy="443927"/>
            </a:xfrm>
            <a:prstGeom prst="rect">
              <a:avLst/>
            </a:prstGeom>
          </p:spPr>
        </p:pic>
        <p:cxnSp>
          <p:nvCxnSpPr>
            <p:cNvPr id="17" name="直線接點 16"/>
            <p:cNvCxnSpPr>
              <a:endCxn id="16" idx="0"/>
            </p:cNvCxnSpPr>
            <p:nvPr/>
          </p:nvCxnSpPr>
          <p:spPr>
            <a:xfrm>
              <a:off x="1791741" y="3117280"/>
              <a:ext cx="0" cy="80729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>
              <a:off x="3855563" y="5039367"/>
              <a:ext cx="0" cy="2520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>
              <a:off x="1777452" y="5277147"/>
              <a:ext cx="2082873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>
              <a:off x="1791741" y="4367485"/>
              <a:ext cx="0" cy="90966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9124" y="2963623"/>
              <a:ext cx="1470865" cy="304843"/>
            </a:xfrm>
            <a:prstGeom prst="rect">
              <a:avLst/>
            </a:prstGeom>
          </p:spPr>
        </p:pic>
        <p:cxnSp>
          <p:nvCxnSpPr>
            <p:cNvPr id="10" name="直線接點 9"/>
            <p:cNvCxnSpPr/>
            <p:nvPr/>
          </p:nvCxnSpPr>
          <p:spPr>
            <a:xfrm>
              <a:off x="3635896" y="3116043"/>
              <a:ext cx="223200" cy="0"/>
            </a:xfrm>
            <a:prstGeom prst="line">
              <a:avLst/>
            </a:prstGeom>
            <a:ln w="2921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圖片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688" y="3152473"/>
            <a:ext cx="496703" cy="106886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947" y="3364765"/>
            <a:ext cx="109743" cy="499942"/>
          </a:xfrm>
          <a:prstGeom prst="rect">
            <a:avLst/>
          </a:prstGeom>
        </p:spPr>
      </p:pic>
      <p:pic>
        <p:nvPicPr>
          <p:cNvPr id="49" name="圖片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842" y="3285340"/>
            <a:ext cx="226727" cy="800212"/>
          </a:xfrm>
          <a:prstGeom prst="rect">
            <a:avLst/>
          </a:prstGeom>
        </p:spPr>
      </p:pic>
      <p:pic>
        <p:nvPicPr>
          <p:cNvPr id="50" name="圖片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179" y="3147177"/>
            <a:ext cx="127653" cy="127653"/>
          </a:xfrm>
          <a:prstGeom prst="rect">
            <a:avLst/>
          </a:prstGeom>
        </p:spPr>
      </p:pic>
      <p:pic>
        <p:nvPicPr>
          <p:cNvPr id="51" name="圖片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322" y="4120968"/>
            <a:ext cx="127653" cy="127653"/>
          </a:xfrm>
          <a:prstGeom prst="rect">
            <a:avLst/>
          </a:prstGeom>
        </p:spPr>
      </p:pic>
      <p:cxnSp>
        <p:nvCxnSpPr>
          <p:cNvPr id="53" name="直線接點 52"/>
          <p:cNvCxnSpPr>
            <a:stCxn id="49" idx="0"/>
          </p:cNvCxnSpPr>
          <p:nvPr/>
        </p:nvCxnSpPr>
        <p:spPr>
          <a:xfrm flipV="1">
            <a:off x="4191206" y="3212976"/>
            <a:ext cx="626943" cy="7236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接點 57"/>
          <p:cNvCxnSpPr>
            <a:stCxn id="49" idx="2"/>
          </p:cNvCxnSpPr>
          <p:nvPr/>
        </p:nvCxnSpPr>
        <p:spPr>
          <a:xfrm>
            <a:off x="4191206" y="4085552"/>
            <a:ext cx="626943" cy="986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字方塊 59"/>
          <p:cNvSpPr txBox="1"/>
          <p:nvPr/>
        </p:nvSpPr>
        <p:spPr>
          <a:xfrm>
            <a:off x="5381140" y="282385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R</a:t>
            </a:r>
            <a:r>
              <a:rPr lang="en-US" altLang="zh-TW" sz="1400" dirty="0" smtClean="0">
                <a:solidFill>
                  <a:srgbClr val="0000FF"/>
                </a:solidFill>
              </a:rPr>
              <a:t>1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2314237" y="260413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</a:t>
            </a:r>
            <a:r>
              <a:rPr lang="en-US" altLang="zh-TW" sz="1400" dirty="0" smtClean="0"/>
              <a:t>1</a:t>
            </a:r>
            <a:endParaRPr lang="zh-TW" altLang="en-US" dirty="0"/>
          </a:p>
        </p:txBody>
      </p:sp>
      <p:sp>
        <p:nvSpPr>
          <p:cNvPr id="62" name="文字方塊 61"/>
          <p:cNvSpPr txBox="1"/>
          <p:nvPr/>
        </p:nvSpPr>
        <p:spPr>
          <a:xfrm>
            <a:off x="3479258" y="408670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</a:t>
            </a:r>
            <a:r>
              <a:rPr lang="en-US" altLang="zh-TW" sz="1400" dirty="0" smtClean="0"/>
              <a:t>2</a:t>
            </a:r>
            <a:endParaRPr lang="zh-TW" altLang="en-US" dirty="0"/>
          </a:p>
        </p:txBody>
      </p:sp>
      <p:sp>
        <p:nvSpPr>
          <p:cNvPr id="63" name="文字方塊 62"/>
          <p:cNvSpPr txBox="1"/>
          <p:nvPr/>
        </p:nvSpPr>
        <p:spPr>
          <a:xfrm>
            <a:off x="6307397" y="3436261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R</a:t>
            </a:r>
            <a:r>
              <a:rPr lang="en-US" altLang="zh-TW" sz="1400" dirty="0" smtClean="0">
                <a:solidFill>
                  <a:srgbClr val="0000FF"/>
                </a:solidFill>
              </a:rPr>
              <a:t>2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64" name="文字方塊 63"/>
          <p:cNvSpPr txBox="1"/>
          <p:nvPr/>
        </p:nvSpPr>
        <p:spPr>
          <a:xfrm>
            <a:off x="3776394" y="349537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65" name="文字方塊 64"/>
          <p:cNvSpPr txBox="1"/>
          <p:nvPr/>
        </p:nvSpPr>
        <p:spPr>
          <a:xfrm>
            <a:off x="804312" y="396763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4520030" y="293208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+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4520030" y="386597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BatangChe" pitchFamily="49" charset="-127"/>
                <a:ea typeface="BatangChe" pitchFamily="49" charset="-127"/>
              </a:rPr>
              <a:t>-</a:t>
            </a:r>
            <a:endParaRPr lang="zh-TW" altLang="en-US" b="1" dirty="0">
              <a:solidFill>
                <a:schemeClr val="bg1"/>
              </a:solidFill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508501" y="1958676"/>
            <a:ext cx="6126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Layout </a:t>
            </a:r>
            <a:r>
              <a:rPr lang="zh-TW" altLang="en-US" sz="2400" dirty="0" smtClean="0"/>
              <a:t>範例：</a:t>
            </a:r>
            <a:r>
              <a:rPr lang="en-US" altLang="zh-TW" sz="2400" dirty="0" smtClean="0"/>
              <a:t>1 </a:t>
            </a:r>
            <a:r>
              <a:rPr lang="zh-TW" altLang="en-US" sz="2400" dirty="0" smtClean="0"/>
              <a:t>個電壓源及 </a:t>
            </a:r>
            <a:r>
              <a:rPr lang="en-US" altLang="zh-TW" sz="2400" dirty="0" smtClean="0"/>
              <a:t>2</a:t>
            </a:r>
            <a:r>
              <a:rPr lang="zh-TW" altLang="en-US" sz="2400" dirty="0" smtClean="0"/>
              <a:t> 個電阻串聯電路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3280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/>
          <a:lstStyle/>
          <a:p>
            <a:r>
              <a:rPr lang="zh-TW" altLang="en-US" sz="6600" dirty="0" smtClean="0"/>
              <a:t>電子電路佈線</a:t>
            </a:r>
            <a:endParaRPr lang="zh-TW" altLang="en-US" sz="66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3139-5ABF-4FB5-98B5-E85D091FC880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51520" y="6381328"/>
            <a:ext cx="21162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dirty="0" smtClean="0"/>
              <a:t>Electronic </a:t>
            </a:r>
            <a:r>
              <a:rPr lang="en-US" altLang="zh-TW" sz="1000" dirty="0"/>
              <a:t>circuit layout </a:t>
            </a:r>
            <a:r>
              <a:rPr lang="en-US" altLang="zh-TW" sz="1000" dirty="0" smtClean="0"/>
              <a:t>by </a:t>
            </a:r>
            <a:r>
              <a:rPr lang="en-US" altLang="zh-TW" sz="1000" dirty="0" err="1" smtClean="0"/>
              <a:t>Ching</a:t>
            </a:r>
            <a:r>
              <a:rPr lang="en-US" altLang="zh-TW" sz="1000" dirty="0" smtClean="0"/>
              <a:t> </a:t>
            </a:r>
            <a:r>
              <a:rPr lang="en-US" altLang="zh-TW" sz="1000" dirty="0" err="1" smtClean="0"/>
              <a:t>Fure</a:t>
            </a:r>
            <a:r>
              <a:rPr lang="en-US" altLang="zh-TW" sz="1000" dirty="0" smtClean="0"/>
              <a:t> Chi</a:t>
            </a:r>
            <a:endParaRPr lang="zh-TW" altLang="en-US" sz="10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36912"/>
            <a:ext cx="3425069" cy="3431852"/>
          </a:xfrm>
          <a:prstGeom prst="rect">
            <a:avLst/>
          </a:prstGeom>
        </p:spPr>
      </p:pic>
      <p:grpSp>
        <p:nvGrpSpPr>
          <p:cNvPr id="35" name="群組 34"/>
          <p:cNvGrpSpPr/>
          <p:nvPr/>
        </p:nvGrpSpPr>
        <p:grpSpPr>
          <a:xfrm>
            <a:off x="1115616" y="2973464"/>
            <a:ext cx="2392480" cy="2327744"/>
            <a:chOff x="1620267" y="2963623"/>
            <a:chExt cx="2392480" cy="2327744"/>
          </a:xfrm>
        </p:grpSpPr>
        <p:cxnSp>
          <p:nvCxnSpPr>
            <p:cNvPr id="7" name="直線接點 6"/>
            <p:cNvCxnSpPr/>
            <p:nvPr/>
          </p:nvCxnSpPr>
          <p:spPr>
            <a:xfrm>
              <a:off x="1777452" y="3121920"/>
              <a:ext cx="531671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904" y="3573016"/>
              <a:ext cx="304843" cy="1468960"/>
            </a:xfrm>
            <a:prstGeom prst="rect">
              <a:avLst/>
            </a:prstGeom>
          </p:spPr>
        </p:pic>
        <p:cxnSp>
          <p:nvCxnSpPr>
            <p:cNvPr id="11" name="直線接點 10"/>
            <p:cNvCxnSpPr/>
            <p:nvPr/>
          </p:nvCxnSpPr>
          <p:spPr>
            <a:xfrm>
              <a:off x="3851920" y="3104964"/>
              <a:ext cx="0" cy="468052"/>
            </a:xfrm>
            <a:prstGeom prst="line">
              <a:avLst/>
            </a:prstGeom>
            <a:ln w="317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267" y="3924570"/>
              <a:ext cx="342948" cy="443927"/>
            </a:xfrm>
            <a:prstGeom prst="rect">
              <a:avLst/>
            </a:prstGeom>
          </p:spPr>
        </p:pic>
        <p:cxnSp>
          <p:nvCxnSpPr>
            <p:cNvPr id="17" name="直線接點 16"/>
            <p:cNvCxnSpPr>
              <a:endCxn id="16" idx="0"/>
            </p:cNvCxnSpPr>
            <p:nvPr/>
          </p:nvCxnSpPr>
          <p:spPr>
            <a:xfrm>
              <a:off x="1791741" y="3117280"/>
              <a:ext cx="0" cy="80729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>
              <a:off x="3855563" y="5039367"/>
              <a:ext cx="0" cy="2520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>
              <a:off x="1777452" y="5277147"/>
              <a:ext cx="2082873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>
              <a:off x="1791741" y="4367485"/>
              <a:ext cx="0" cy="90966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9124" y="2963623"/>
              <a:ext cx="1470865" cy="304843"/>
            </a:xfrm>
            <a:prstGeom prst="rect">
              <a:avLst/>
            </a:prstGeom>
          </p:spPr>
        </p:pic>
        <p:cxnSp>
          <p:nvCxnSpPr>
            <p:cNvPr id="10" name="直線接點 9"/>
            <p:cNvCxnSpPr/>
            <p:nvPr/>
          </p:nvCxnSpPr>
          <p:spPr>
            <a:xfrm>
              <a:off x="3635896" y="3116043"/>
              <a:ext cx="223200" cy="0"/>
            </a:xfrm>
            <a:prstGeom prst="line">
              <a:avLst/>
            </a:prstGeom>
            <a:ln w="2921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圖片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688" y="3152473"/>
            <a:ext cx="496703" cy="106886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947" y="3364765"/>
            <a:ext cx="109743" cy="499942"/>
          </a:xfrm>
          <a:prstGeom prst="rect">
            <a:avLst/>
          </a:prstGeom>
        </p:spPr>
      </p:pic>
      <p:cxnSp>
        <p:nvCxnSpPr>
          <p:cNvPr id="40" name="直線接點 39"/>
          <p:cNvCxnSpPr/>
          <p:nvPr/>
        </p:nvCxnSpPr>
        <p:spPr>
          <a:xfrm>
            <a:off x="5796136" y="3205916"/>
            <a:ext cx="486682" cy="0"/>
          </a:xfrm>
          <a:prstGeom prst="line">
            <a:avLst/>
          </a:prstGeom>
          <a:ln w="254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/>
          <p:cNvCxnSpPr/>
          <p:nvPr/>
        </p:nvCxnSpPr>
        <p:spPr>
          <a:xfrm>
            <a:off x="4811006" y="3212976"/>
            <a:ext cx="486682" cy="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/>
          <p:cNvCxnSpPr/>
          <p:nvPr/>
        </p:nvCxnSpPr>
        <p:spPr>
          <a:xfrm>
            <a:off x="4818149" y="4184795"/>
            <a:ext cx="1466385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>
            <a:endCxn id="37" idx="0"/>
          </p:cNvCxnSpPr>
          <p:nvPr/>
        </p:nvCxnSpPr>
        <p:spPr>
          <a:xfrm flipH="1">
            <a:off x="6282819" y="3205916"/>
            <a:ext cx="1715" cy="158849"/>
          </a:xfrm>
          <a:prstGeom prst="line">
            <a:avLst/>
          </a:prstGeom>
          <a:ln w="254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接點 46"/>
          <p:cNvCxnSpPr/>
          <p:nvPr/>
        </p:nvCxnSpPr>
        <p:spPr>
          <a:xfrm>
            <a:off x="6281488" y="3864707"/>
            <a:ext cx="3046" cy="320088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圖片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842" y="3285340"/>
            <a:ext cx="226727" cy="800212"/>
          </a:xfrm>
          <a:prstGeom prst="rect">
            <a:avLst/>
          </a:prstGeom>
        </p:spPr>
      </p:pic>
      <p:pic>
        <p:nvPicPr>
          <p:cNvPr id="50" name="圖片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179" y="3147177"/>
            <a:ext cx="127653" cy="127653"/>
          </a:xfrm>
          <a:prstGeom prst="rect">
            <a:avLst/>
          </a:prstGeom>
        </p:spPr>
      </p:pic>
      <p:pic>
        <p:nvPicPr>
          <p:cNvPr id="51" name="圖片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322" y="4120968"/>
            <a:ext cx="127653" cy="127653"/>
          </a:xfrm>
          <a:prstGeom prst="rect">
            <a:avLst/>
          </a:prstGeom>
        </p:spPr>
      </p:pic>
      <p:cxnSp>
        <p:nvCxnSpPr>
          <p:cNvPr id="53" name="直線接點 52"/>
          <p:cNvCxnSpPr>
            <a:stCxn id="49" idx="0"/>
          </p:cNvCxnSpPr>
          <p:nvPr/>
        </p:nvCxnSpPr>
        <p:spPr>
          <a:xfrm flipV="1">
            <a:off x="4191206" y="3212976"/>
            <a:ext cx="626943" cy="7236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接點 57"/>
          <p:cNvCxnSpPr>
            <a:stCxn id="49" idx="2"/>
          </p:cNvCxnSpPr>
          <p:nvPr/>
        </p:nvCxnSpPr>
        <p:spPr>
          <a:xfrm>
            <a:off x="4191206" y="4085552"/>
            <a:ext cx="626943" cy="986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字方塊 59"/>
          <p:cNvSpPr txBox="1"/>
          <p:nvPr/>
        </p:nvSpPr>
        <p:spPr>
          <a:xfrm>
            <a:off x="5381140" y="282385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R</a:t>
            </a:r>
            <a:r>
              <a:rPr lang="en-US" altLang="zh-TW" sz="1400" dirty="0" smtClean="0">
                <a:solidFill>
                  <a:srgbClr val="0000FF"/>
                </a:solidFill>
              </a:rPr>
              <a:t>1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2314237" y="260413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</a:t>
            </a:r>
            <a:r>
              <a:rPr lang="en-US" altLang="zh-TW" sz="1400" dirty="0" smtClean="0"/>
              <a:t>1</a:t>
            </a:r>
            <a:endParaRPr lang="zh-TW" altLang="en-US" dirty="0"/>
          </a:p>
        </p:txBody>
      </p:sp>
      <p:sp>
        <p:nvSpPr>
          <p:cNvPr id="62" name="文字方塊 61"/>
          <p:cNvSpPr txBox="1"/>
          <p:nvPr/>
        </p:nvSpPr>
        <p:spPr>
          <a:xfrm>
            <a:off x="3479258" y="408670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</a:t>
            </a:r>
            <a:r>
              <a:rPr lang="en-US" altLang="zh-TW" sz="1400" dirty="0" smtClean="0"/>
              <a:t>2</a:t>
            </a:r>
            <a:endParaRPr lang="zh-TW" altLang="en-US" dirty="0"/>
          </a:p>
        </p:txBody>
      </p:sp>
      <p:sp>
        <p:nvSpPr>
          <p:cNvPr id="63" name="文字方塊 62"/>
          <p:cNvSpPr txBox="1"/>
          <p:nvPr/>
        </p:nvSpPr>
        <p:spPr>
          <a:xfrm>
            <a:off x="6307397" y="3436261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R</a:t>
            </a:r>
            <a:r>
              <a:rPr lang="en-US" altLang="zh-TW" sz="1400" dirty="0" smtClean="0">
                <a:solidFill>
                  <a:srgbClr val="0000FF"/>
                </a:solidFill>
              </a:rPr>
              <a:t>2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64" name="文字方塊 63"/>
          <p:cNvSpPr txBox="1"/>
          <p:nvPr/>
        </p:nvSpPr>
        <p:spPr>
          <a:xfrm>
            <a:off x="3776394" y="349537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65" name="文字方塊 64"/>
          <p:cNvSpPr txBox="1"/>
          <p:nvPr/>
        </p:nvSpPr>
        <p:spPr>
          <a:xfrm>
            <a:off x="804312" y="396763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1508501" y="1958676"/>
            <a:ext cx="6126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Layout </a:t>
            </a:r>
            <a:r>
              <a:rPr lang="zh-TW" altLang="en-US" sz="2400" dirty="0" smtClean="0"/>
              <a:t>範例：</a:t>
            </a:r>
            <a:r>
              <a:rPr lang="en-US" altLang="zh-TW" sz="2400" dirty="0" smtClean="0"/>
              <a:t>1 </a:t>
            </a:r>
            <a:r>
              <a:rPr lang="zh-TW" altLang="en-US" sz="2400" dirty="0" smtClean="0"/>
              <a:t>個電壓源及 </a:t>
            </a:r>
            <a:r>
              <a:rPr lang="en-US" altLang="zh-TW" sz="2400" dirty="0" smtClean="0"/>
              <a:t>2</a:t>
            </a:r>
            <a:r>
              <a:rPr lang="zh-TW" altLang="en-US" sz="2400" dirty="0" smtClean="0"/>
              <a:t> 個電阻串聯電路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1124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471" y="2649508"/>
            <a:ext cx="3399929" cy="340666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/>
          <a:lstStyle/>
          <a:p>
            <a:r>
              <a:rPr lang="zh-TW" altLang="en-US" sz="6600" dirty="0" smtClean="0"/>
              <a:t>電子電路佈線</a:t>
            </a:r>
            <a:endParaRPr lang="zh-TW" altLang="en-US" sz="66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3139-5ABF-4FB5-98B5-E85D091FC880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51520" y="6381328"/>
            <a:ext cx="21162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dirty="0" smtClean="0"/>
              <a:t>Electronic </a:t>
            </a:r>
            <a:r>
              <a:rPr lang="en-US" altLang="zh-TW" sz="1000" dirty="0"/>
              <a:t>circuit layout </a:t>
            </a:r>
            <a:r>
              <a:rPr lang="en-US" altLang="zh-TW" sz="1000" dirty="0" smtClean="0"/>
              <a:t>by </a:t>
            </a:r>
            <a:r>
              <a:rPr lang="en-US" altLang="zh-TW" sz="1000" dirty="0" err="1" smtClean="0"/>
              <a:t>Ching</a:t>
            </a:r>
            <a:r>
              <a:rPr lang="en-US" altLang="zh-TW" sz="1000" dirty="0" smtClean="0"/>
              <a:t> </a:t>
            </a:r>
            <a:r>
              <a:rPr lang="en-US" altLang="zh-TW" sz="1000" dirty="0" err="1" smtClean="0"/>
              <a:t>Fure</a:t>
            </a:r>
            <a:r>
              <a:rPr lang="en-US" altLang="zh-TW" sz="1000" dirty="0" smtClean="0"/>
              <a:t> Chi</a:t>
            </a:r>
            <a:endParaRPr lang="zh-TW" altLang="en-US" sz="1000" dirty="0"/>
          </a:p>
        </p:txBody>
      </p:sp>
      <p:grpSp>
        <p:nvGrpSpPr>
          <p:cNvPr id="4" name="群組 3"/>
          <p:cNvGrpSpPr/>
          <p:nvPr/>
        </p:nvGrpSpPr>
        <p:grpSpPr>
          <a:xfrm>
            <a:off x="-36512" y="2636912"/>
            <a:ext cx="4220675" cy="3431852"/>
            <a:chOff x="-36512" y="2636912"/>
            <a:chExt cx="4220675" cy="3431852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094" y="2636912"/>
              <a:ext cx="3425069" cy="3431852"/>
            </a:xfrm>
            <a:prstGeom prst="rect">
              <a:avLst/>
            </a:prstGeom>
          </p:spPr>
        </p:pic>
        <p:pic>
          <p:nvPicPr>
            <p:cNvPr id="36" name="圖片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4782" y="3152473"/>
              <a:ext cx="496703" cy="106886"/>
            </a:xfrm>
            <a:prstGeom prst="rect">
              <a:avLst/>
            </a:prstGeom>
          </p:spPr>
        </p:pic>
        <p:pic>
          <p:nvPicPr>
            <p:cNvPr id="37" name="圖片 3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041" y="3364765"/>
              <a:ext cx="109743" cy="499942"/>
            </a:xfrm>
            <a:prstGeom prst="rect">
              <a:avLst/>
            </a:prstGeom>
          </p:spPr>
        </p:pic>
        <p:cxnSp>
          <p:nvCxnSpPr>
            <p:cNvPr id="40" name="直線接點 39"/>
            <p:cNvCxnSpPr/>
            <p:nvPr/>
          </p:nvCxnSpPr>
          <p:spPr>
            <a:xfrm>
              <a:off x="1983230" y="3205916"/>
              <a:ext cx="486682" cy="0"/>
            </a:xfrm>
            <a:prstGeom prst="line">
              <a:avLst/>
            </a:prstGeom>
            <a:ln w="25400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>
              <a:off x="998100" y="3212976"/>
              <a:ext cx="486682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>
              <a:off x="1005243" y="4184795"/>
              <a:ext cx="146638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>
              <a:endCxn id="37" idx="0"/>
            </p:cNvCxnSpPr>
            <p:nvPr/>
          </p:nvCxnSpPr>
          <p:spPr>
            <a:xfrm flipH="1">
              <a:off x="2469913" y="3205916"/>
              <a:ext cx="1715" cy="158849"/>
            </a:xfrm>
            <a:prstGeom prst="line">
              <a:avLst/>
            </a:prstGeom>
            <a:ln w="25400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/>
            <p:cNvCxnSpPr/>
            <p:nvPr/>
          </p:nvCxnSpPr>
          <p:spPr>
            <a:xfrm>
              <a:off x="2468582" y="3864707"/>
              <a:ext cx="3046" cy="320088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圖片 4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936" y="3285340"/>
              <a:ext cx="226727" cy="800212"/>
            </a:xfrm>
            <a:prstGeom prst="rect">
              <a:avLst/>
            </a:prstGeom>
          </p:spPr>
        </p:pic>
        <p:pic>
          <p:nvPicPr>
            <p:cNvPr id="50" name="圖片 4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273" y="3147177"/>
              <a:ext cx="127653" cy="127653"/>
            </a:xfrm>
            <a:prstGeom prst="rect">
              <a:avLst/>
            </a:prstGeom>
          </p:spPr>
        </p:pic>
        <p:pic>
          <p:nvPicPr>
            <p:cNvPr id="51" name="圖片 5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416" y="4120968"/>
              <a:ext cx="127653" cy="127653"/>
            </a:xfrm>
            <a:prstGeom prst="rect">
              <a:avLst/>
            </a:prstGeom>
          </p:spPr>
        </p:pic>
        <p:cxnSp>
          <p:nvCxnSpPr>
            <p:cNvPr id="53" name="直線接點 52"/>
            <p:cNvCxnSpPr>
              <a:stCxn id="49" idx="0"/>
            </p:cNvCxnSpPr>
            <p:nvPr/>
          </p:nvCxnSpPr>
          <p:spPr>
            <a:xfrm flipV="1">
              <a:off x="378300" y="3212976"/>
              <a:ext cx="626943" cy="7236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>
              <a:stCxn id="49" idx="2"/>
            </p:cNvCxnSpPr>
            <p:nvPr/>
          </p:nvCxnSpPr>
          <p:spPr>
            <a:xfrm>
              <a:off x="378300" y="4085552"/>
              <a:ext cx="626943" cy="9867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文字方塊 59"/>
            <p:cNvSpPr txBox="1"/>
            <p:nvPr/>
          </p:nvSpPr>
          <p:spPr>
            <a:xfrm>
              <a:off x="1568234" y="2823854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0000FF"/>
                  </a:solidFill>
                </a:rPr>
                <a:t>R</a:t>
              </a:r>
              <a:r>
                <a:rPr lang="en-US" altLang="zh-TW" sz="1400" dirty="0" smtClean="0">
                  <a:solidFill>
                    <a:srgbClr val="0000FF"/>
                  </a:solidFill>
                </a:rPr>
                <a:t>1</a:t>
              </a:r>
              <a:endParaRPr lang="zh-TW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63" name="文字方塊 62"/>
            <p:cNvSpPr txBox="1"/>
            <p:nvPr/>
          </p:nvSpPr>
          <p:spPr>
            <a:xfrm>
              <a:off x="2494491" y="3436261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0000FF"/>
                  </a:solidFill>
                </a:rPr>
                <a:t>R</a:t>
              </a:r>
              <a:r>
                <a:rPr lang="en-US" altLang="zh-TW" sz="1400" dirty="0" smtClean="0">
                  <a:solidFill>
                    <a:srgbClr val="0000FF"/>
                  </a:solidFill>
                </a:rPr>
                <a:t>2</a:t>
              </a:r>
              <a:endParaRPr lang="zh-TW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64" name="文字方塊 63"/>
            <p:cNvSpPr txBox="1"/>
            <p:nvPr/>
          </p:nvSpPr>
          <p:spPr>
            <a:xfrm>
              <a:off x="-36512" y="349537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V</a:t>
              </a:r>
              <a:endParaRPr lang="zh-TW" altLang="en-US" dirty="0"/>
            </a:p>
          </p:txBody>
        </p:sp>
      </p:grpSp>
      <p:cxnSp>
        <p:nvCxnSpPr>
          <p:cNvPr id="46" name="直線接點 45"/>
          <p:cNvCxnSpPr/>
          <p:nvPr/>
        </p:nvCxnSpPr>
        <p:spPr>
          <a:xfrm flipH="1">
            <a:off x="6458064" y="3213756"/>
            <a:ext cx="486682" cy="0"/>
          </a:xfrm>
          <a:prstGeom prst="line">
            <a:avLst/>
          </a:prstGeom>
          <a:ln w="254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/>
          <p:cNvCxnSpPr/>
          <p:nvPr/>
        </p:nvCxnSpPr>
        <p:spPr>
          <a:xfrm flipH="1">
            <a:off x="7443194" y="3216054"/>
            <a:ext cx="486682" cy="0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/>
          <p:cNvCxnSpPr/>
          <p:nvPr/>
        </p:nvCxnSpPr>
        <p:spPr>
          <a:xfrm flipH="1">
            <a:off x="6456348" y="4202159"/>
            <a:ext cx="1466385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接點 53"/>
          <p:cNvCxnSpPr/>
          <p:nvPr/>
        </p:nvCxnSpPr>
        <p:spPr>
          <a:xfrm>
            <a:off x="6461110" y="3204232"/>
            <a:ext cx="1715" cy="158849"/>
          </a:xfrm>
          <a:prstGeom prst="line">
            <a:avLst/>
          </a:prstGeom>
          <a:ln w="254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接點 54"/>
          <p:cNvCxnSpPr/>
          <p:nvPr/>
        </p:nvCxnSpPr>
        <p:spPr>
          <a:xfrm flipH="1">
            <a:off x="6456348" y="3882071"/>
            <a:ext cx="3046" cy="320088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圖片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313" y="3302704"/>
            <a:ext cx="226727" cy="800212"/>
          </a:xfrm>
          <a:prstGeom prst="rect">
            <a:avLst/>
          </a:prstGeom>
        </p:spPr>
      </p:pic>
      <p:cxnSp>
        <p:nvCxnSpPr>
          <p:cNvPr id="66" name="直線接點 65"/>
          <p:cNvCxnSpPr>
            <a:stCxn id="56" idx="0"/>
          </p:cNvCxnSpPr>
          <p:nvPr/>
        </p:nvCxnSpPr>
        <p:spPr>
          <a:xfrm flipH="1" flipV="1">
            <a:off x="8172400" y="3249158"/>
            <a:ext cx="377276" cy="5354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接點 66"/>
          <p:cNvCxnSpPr>
            <a:stCxn id="56" idx="2"/>
          </p:cNvCxnSpPr>
          <p:nvPr/>
        </p:nvCxnSpPr>
        <p:spPr>
          <a:xfrm flipH="1">
            <a:off x="8179594" y="4102916"/>
            <a:ext cx="370082" cy="571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文字方塊 69"/>
          <p:cNvSpPr txBox="1"/>
          <p:nvPr/>
        </p:nvSpPr>
        <p:spPr>
          <a:xfrm flipH="1">
            <a:off x="8653184" y="351273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71" name="文字方塊 70"/>
          <p:cNvSpPr txBox="1"/>
          <p:nvPr/>
        </p:nvSpPr>
        <p:spPr>
          <a:xfrm flipH="1">
            <a:off x="1975685" y="229298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正面</a:t>
            </a:r>
          </a:p>
        </p:txBody>
      </p:sp>
      <p:sp>
        <p:nvSpPr>
          <p:cNvPr id="72" name="文字方塊 71"/>
          <p:cNvSpPr txBox="1"/>
          <p:nvPr/>
        </p:nvSpPr>
        <p:spPr>
          <a:xfrm flipH="1">
            <a:off x="6189769" y="226758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背面</a:t>
            </a:r>
            <a:endParaRPr lang="zh-TW" altLang="en-US" dirty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188" y="3159636"/>
            <a:ext cx="496703" cy="106886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794" y="3160344"/>
            <a:ext cx="125748" cy="119460"/>
          </a:xfrm>
          <a:prstGeom prst="rect">
            <a:avLst/>
          </a:prstGeom>
        </p:spPr>
      </p:pic>
      <p:pic>
        <p:nvPicPr>
          <p:cNvPr id="74" name="圖片 7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701" y="3160332"/>
            <a:ext cx="125748" cy="119460"/>
          </a:xfrm>
          <a:prstGeom prst="rect">
            <a:avLst/>
          </a:prstGeom>
        </p:spPr>
      </p:pic>
      <p:pic>
        <p:nvPicPr>
          <p:cNvPr id="75" name="圖片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144" y="3160332"/>
            <a:ext cx="125748" cy="119460"/>
          </a:xfrm>
          <a:prstGeom prst="rect">
            <a:avLst/>
          </a:prstGeom>
        </p:spPr>
      </p:pic>
      <p:pic>
        <p:nvPicPr>
          <p:cNvPr id="76" name="圖片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113" y="3157255"/>
            <a:ext cx="125748" cy="119460"/>
          </a:xfrm>
          <a:prstGeom prst="rect">
            <a:avLst/>
          </a:prstGeom>
        </p:spPr>
      </p:pic>
      <p:pic>
        <p:nvPicPr>
          <p:cNvPr id="77" name="圖片 7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381" y="3165094"/>
            <a:ext cx="125748" cy="119460"/>
          </a:xfrm>
          <a:prstGeom prst="rect">
            <a:avLst/>
          </a:prstGeom>
        </p:spPr>
      </p:pic>
      <p:pic>
        <p:nvPicPr>
          <p:cNvPr id="78" name="圖片 7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205" y="3157951"/>
            <a:ext cx="125748" cy="119460"/>
          </a:xfrm>
          <a:prstGeom prst="rect">
            <a:avLst/>
          </a:prstGeom>
        </p:spPr>
      </p:pic>
      <p:pic>
        <p:nvPicPr>
          <p:cNvPr id="79" name="圖片 7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317" y="3157255"/>
            <a:ext cx="125748" cy="119460"/>
          </a:xfrm>
          <a:prstGeom prst="rect">
            <a:avLst/>
          </a:prstGeom>
        </p:spPr>
      </p:pic>
      <p:pic>
        <p:nvPicPr>
          <p:cNvPr id="80" name="圖片 7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841" y="4137767"/>
            <a:ext cx="125748" cy="119460"/>
          </a:xfrm>
          <a:prstGeom prst="rect">
            <a:avLst/>
          </a:prstGeom>
        </p:spPr>
      </p:pic>
      <p:pic>
        <p:nvPicPr>
          <p:cNvPr id="81" name="圖片 8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128" y="4145652"/>
            <a:ext cx="125748" cy="119460"/>
          </a:xfrm>
          <a:prstGeom prst="rect">
            <a:avLst/>
          </a:prstGeom>
        </p:spPr>
      </p:pic>
      <p:pic>
        <p:nvPicPr>
          <p:cNvPr id="82" name="圖片 8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446" y="4140136"/>
            <a:ext cx="125748" cy="119460"/>
          </a:xfrm>
          <a:prstGeom prst="rect">
            <a:avLst/>
          </a:prstGeom>
        </p:spPr>
      </p:pic>
      <p:pic>
        <p:nvPicPr>
          <p:cNvPr id="83" name="圖片 8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413" y="4140136"/>
            <a:ext cx="125748" cy="119460"/>
          </a:xfrm>
          <a:prstGeom prst="rect">
            <a:avLst/>
          </a:prstGeom>
        </p:spPr>
      </p:pic>
      <p:pic>
        <p:nvPicPr>
          <p:cNvPr id="84" name="圖片 8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525" y="4139440"/>
            <a:ext cx="125748" cy="119460"/>
          </a:xfrm>
          <a:prstGeom prst="rect">
            <a:avLst/>
          </a:prstGeom>
        </p:spPr>
      </p:pic>
      <p:pic>
        <p:nvPicPr>
          <p:cNvPr id="85" name="圖片 8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67" y="4137667"/>
            <a:ext cx="125748" cy="119460"/>
          </a:xfrm>
          <a:prstGeom prst="rect">
            <a:avLst/>
          </a:prstGeom>
        </p:spPr>
      </p:pic>
      <p:pic>
        <p:nvPicPr>
          <p:cNvPr id="86" name="圖片 8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093" y="4137755"/>
            <a:ext cx="125748" cy="119460"/>
          </a:xfrm>
          <a:prstGeom prst="rect">
            <a:avLst/>
          </a:prstGeom>
        </p:spPr>
      </p:pic>
      <p:pic>
        <p:nvPicPr>
          <p:cNvPr id="87" name="圖片 8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205" y="4137343"/>
            <a:ext cx="125748" cy="119460"/>
          </a:xfrm>
          <a:prstGeom prst="rect">
            <a:avLst/>
          </a:prstGeom>
        </p:spPr>
      </p:pic>
      <p:pic>
        <p:nvPicPr>
          <p:cNvPr id="89" name="圖片 8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813" y="4138991"/>
            <a:ext cx="125748" cy="119460"/>
          </a:xfrm>
          <a:prstGeom prst="rect">
            <a:avLst/>
          </a:prstGeom>
        </p:spPr>
      </p:pic>
      <p:pic>
        <p:nvPicPr>
          <p:cNvPr id="92" name="圖片 9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950" y="3971470"/>
            <a:ext cx="125748" cy="119460"/>
          </a:xfrm>
          <a:prstGeom prst="rect">
            <a:avLst/>
          </a:prstGeom>
        </p:spPr>
      </p:pic>
      <p:pic>
        <p:nvPicPr>
          <p:cNvPr id="93" name="圖片 9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18426" y="3571369"/>
            <a:ext cx="496703" cy="106886"/>
          </a:xfrm>
          <a:prstGeom prst="rect">
            <a:avLst/>
          </a:prstGeom>
        </p:spPr>
      </p:pic>
      <p:cxnSp>
        <p:nvCxnSpPr>
          <p:cNvPr id="94" name="直線接點 93"/>
          <p:cNvCxnSpPr/>
          <p:nvPr/>
        </p:nvCxnSpPr>
        <p:spPr>
          <a:xfrm flipH="1" flipV="1">
            <a:off x="7913341" y="3206043"/>
            <a:ext cx="242522" cy="43115"/>
          </a:xfrm>
          <a:prstGeom prst="line">
            <a:avLst/>
          </a:prstGeom>
          <a:ln w="25400">
            <a:solidFill>
              <a:schemeClr val="bg2">
                <a:lumMod val="10000"/>
                <a:lumOff val="9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圖片 9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161" y="3331087"/>
            <a:ext cx="125748" cy="119460"/>
          </a:xfrm>
          <a:prstGeom prst="rect">
            <a:avLst/>
          </a:prstGeom>
        </p:spPr>
      </p:pic>
      <p:pic>
        <p:nvPicPr>
          <p:cNvPr id="90" name="圖片 8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950" y="3813433"/>
            <a:ext cx="125748" cy="119460"/>
          </a:xfrm>
          <a:prstGeom prst="rect">
            <a:avLst/>
          </a:prstGeom>
        </p:spPr>
      </p:pic>
      <p:pic>
        <p:nvPicPr>
          <p:cNvPr id="73" name="圖片 7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002" y="3156324"/>
            <a:ext cx="125748" cy="119460"/>
          </a:xfrm>
          <a:prstGeom prst="rect">
            <a:avLst/>
          </a:prstGeom>
        </p:spPr>
      </p:pic>
      <p:cxnSp>
        <p:nvCxnSpPr>
          <p:cNvPr id="95" name="直線接點 94"/>
          <p:cNvCxnSpPr/>
          <p:nvPr/>
        </p:nvCxnSpPr>
        <p:spPr>
          <a:xfrm flipH="1">
            <a:off x="7913030" y="4160044"/>
            <a:ext cx="259420" cy="44596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文字方塊 95"/>
          <p:cNvSpPr txBox="1"/>
          <p:nvPr/>
        </p:nvSpPr>
        <p:spPr>
          <a:xfrm flipH="1">
            <a:off x="3760862" y="210745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solidFill>
                  <a:srgbClr val="FFC000"/>
                </a:solidFill>
              </a:rPr>
              <a:t>水平翻轉</a:t>
            </a:r>
            <a:endParaRPr lang="zh-TW" altLang="en-US" sz="2400" dirty="0">
              <a:solidFill>
                <a:srgbClr val="FFC000"/>
              </a:solidFill>
            </a:endParaRPr>
          </a:p>
        </p:txBody>
      </p:sp>
      <p:pic>
        <p:nvPicPr>
          <p:cNvPr id="88" name="圖片 8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493" y="4145652"/>
            <a:ext cx="125748" cy="11946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117" y="2884677"/>
            <a:ext cx="266737" cy="24768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97" y="3554055"/>
            <a:ext cx="304843" cy="24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2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819" y="2646983"/>
            <a:ext cx="3399929" cy="340666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/>
          <a:lstStyle/>
          <a:p>
            <a:r>
              <a:rPr lang="zh-TW" altLang="en-US" sz="6600" dirty="0" smtClean="0"/>
              <a:t>電子電路佈線</a:t>
            </a:r>
            <a:endParaRPr lang="zh-TW" altLang="en-US" sz="66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3139-5ABF-4FB5-98B5-E85D091FC880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51520" y="6381328"/>
            <a:ext cx="21162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dirty="0" smtClean="0"/>
              <a:t>Electronic </a:t>
            </a:r>
            <a:r>
              <a:rPr lang="en-US" altLang="zh-TW" sz="1000" dirty="0"/>
              <a:t>circuit layout </a:t>
            </a:r>
            <a:r>
              <a:rPr lang="en-US" altLang="zh-TW" sz="1000" dirty="0" smtClean="0"/>
              <a:t>by </a:t>
            </a:r>
            <a:r>
              <a:rPr lang="en-US" altLang="zh-TW" sz="1000" dirty="0" err="1" smtClean="0"/>
              <a:t>Ching</a:t>
            </a:r>
            <a:r>
              <a:rPr lang="en-US" altLang="zh-TW" sz="1000" dirty="0" smtClean="0"/>
              <a:t> </a:t>
            </a:r>
            <a:r>
              <a:rPr lang="en-US" altLang="zh-TW" sz="1000" dirty="0" err="1" smtClean="0"/>
              <a:t>Fure</a:t>
            </a:r>
            <a:r>
              <a:rPr lang="en-US" altLang="zh-TW" sz="1000" dirty="0" smtClean="0"/>
              <a:t> Chi</a:t>
            </a:r>
            <a:endParaRPr lang="zh-TW" altLang="en-US" sz="1000" dirty="0"/>
          </a:p>
        </p:txBody>
      </p:sp>
      <p:grpSp>
        <p:nvGrpSpPr>
          <p:cNvPr id="4" name="群組 3"/>
          <p:cNvGrpSpPr/>
          <p:nvPr/>
        </p:nvGrpSpPr>
        <p:grpSpPr>
          <a:xfrm>
            <a:off x="-36512" y="2636912"/>
            <a:ext cx="4220675" cy="3431852"/>
            <a:chOff x="-36512" y="2636912"/>
            <a:chExt cx="4220675" cy="3431852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094" y="2636912"/>
              <a:ext cx="3425069" cy="3431852"/>
            </a:xfrm>
            <a:prstGeom prst="rect">
              <a:avLst/>
            </a:prstGeom>
          </p:spPr>
        </p:pic>
        <p:pic>
          <p:nvPicPr>
            <p:cNvPr id="36" name="圖片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4782" y="3152473"/>
              <a:ext cx="496703" cy="106886"/>
            </a:xfrm>
            <a:prstGeom prst="rect">
              <a:avLst/>
            </a:prstGeom>
          </p:spPr>
        </p:pic>
        <p:pic>
          <p:nvPicPr>
            <p:cNvPr id="37" name="圖片 3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041" y="3364765"/>
              <a:ext cx="109743" cy="499942"/>
            </a:xfrm>
            <a:prstGeom prst="rect">
              <a:avLst/>
            </a:prstGeom>
          </p:spPr>
        </p:pic>
        <p:cxnSp>
          <p:nvCxnSpPr>
            <p:cNvPr id="40" name="直線接點 39"/>
            <p:cNvCxnSpPr/>
            <p:nvPr/>
          </p:nvCxnSpPr>
          <p:spPr>
            <a:xfrm>
              <a:off x="1983230" y="3205916"/>
              <a:ext cx="486682" cy="0"/>
            </a:xfrm>
            <a:prstGeom prst="line">
              <a:avLst/>
            </a:prstGeom>
            <a:ln w="25400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>
              <a:off x="998100" y="3212976"/>
              <a:ext cx="486682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>
              <a:off x="1005243" y="4184795"/>
              <a:ext cx="146638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>
              <a:endCxn id="37" idx="0"/>
            </p:cNvCxnSpPr>
            <p:nvPr/>
          </p:nvCxnSpPr>
          <p:spPr>
            <a:xfrm flipH="1">
              <a:off x="2469913" y="3205916"/>
              <a:ext cx="1715" cy="158849"/>
            </a:xfrm>
            <a:prstGeom prst="line">
              <a:avLst/>
            </a:prstGeom>
            <a:ln w="25400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/>
            <p:cNvCxnSpPr/>
            <p:nvPr/>
          </p:nvCxnSpPr>
          <p:spPr>
            <a:xfrm>
              <a:off x="2468582" y="3864707"/>
              <a:ext cx="3046" cy="320088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圖片 4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936" y="3285340"/>
              <a:ext cx="226727" cy="800212"/>
            </a:xfrm>
            <a:prstGeom prst="rect">
              <a:avLst/>
            </a:prstGeom>
          </p:spPr>
        </p:pic>
        <p:pic>
          <p:nvPicPr>
            <p:cNvPr id="50" name="圖片 4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273" y="3147177"/>
              <a:ext cx="127653" cy="127653"/>
            </a:xfrm>
            <a:prstGeom prst="rect">
              <a:avLst/>
            </a:prstGeom>
          </p:spPr>
        </p:pic>
        <p:pic>
          <p:nvPicPr>
            <p:cNvPr id="51" name="圖片 5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416" y="4120968"/>
              <a:ext cx="127653" cy="127653"/>
            </a:xfrm>
            <a:prstGeom prst="rect">
              <a:avLst/>
            </a:prstGeom>
          </p:spPr>
        </p:pic>
        <p:cxnSp>
          <p:nvCxnSpPr>
            <p:cNvPr id="53" name="直線接點 52"/>
            <p:cNvCxnSpPr>
              <a:stCxn id="49" idx="0"/>
            </p:cNvCxnSpPr>
            <p:nvPr/>
          </p:nvCxnSpPr>
          <p:spPr>
            <a:xfrm flipV="1">
              <a:off x="378300" y="3212976"/>
              <a:ext cx="626943" cy="7236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>
              <a:stCxn id="49" idx="2"/>
            </p:cNvCxnSpPr>
            <p:nvPr/>
          </p:nvCxnSpPr>
          <p:spPr>
            <a:xfrm>
              <a:off x="378300" y="4085552"/>
              <a:ext cx="626943" cy="9867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文字方塊 59"/>
            <p:cNvSpPr txBox="1"/>
            <p:nvPr/>
          </p:nvSpPr>
          <p:spPr>
            <a:xfrm>
              <a:off x="1568234" y="2823854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0000FF"/>
                  </a:solidFill>
                </a:rPr>
                <a:t>R</a:t>
              </a:r>
              <a:r>
                <a:rPr lang="en-US" altLang="zh-TW" sz="1400" dirty="0" smtClean="0">
                  <a:solidFill>
                    <a:srgbClr val="0000FF"/>
                  </a:solidFill>
                </a:rPr>
                <a:t>1</a:t>
              </a:r>
              <a:endParaRPr lang="zh-TW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63" name="文字方塊 62"/>
            <p:cNvSpPr txBox="1"/>
            <p:nvPr/>
          </p:nvSpPr>
          <p:spPr>
            <a:xfrm>
              <a:off x="2494491" y="3436261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0000FF"/>
                  </a:solidFill>
                </a:rPr>
                <a:t>R</a:t>
              </a:r>
              <a:r>
                <a:rPr lang="en-US" altLang="zh-TW" sz="1400" dirty="0" smtClean="0">
                  <a:solidFill>
                    <a:srgbClr val="0000FF"/>
                  </a:solidFill>
                </a:rPr>
                <a:t>2</a:t>
              </a:r>
              <a:endParaRPr lang="zh-TW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64" name="文字方塊 63"/>
            <p:cNvSpPr txBox="1"/>
            <p:nvPr/>
          </p:nvSpPr>
          <p:spPr>
            <a:xfrm>
              <a:off x="-36512" y="349537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V</a:t>
              </a:r>
              <a:endParaRPr lang="zh-TW" altLang="en-US" dirty="0"/>
            </a:p>
          </p:txBody>
        </p:sp>
      </p:grpSp>
      <p:sp>
        <p:nvSpPr>
          <p:cNvPr id="71" name="文字方塊 70"/>
          <p:cNvSpPr txBox="1"/>
          <p:nvPr/>
        </p:nvSpPr>
        <p:spPr>
          <a:xfrm flipH="1">
            <a:off x="1975685" y="229298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正面</a:t>
            </a:r>
          </a:p>
        </p:txBody>
      </p:sp>
      <p:sp>
        <p:nvSpPr>
          <p:cNvPr id="72" name="文字方塊 71"/>
          <p:cNvSpPr txBox="1"/>
          <p:nvPr/>
        </p:nvSpPr>
        <p:spPr>
          <a:xfrm flipH="1">
            <a:off x="6733981" y="226758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背面</a:t>
            </a:r>
            <a:endParaRPr lang="zh-TW" altLang="en-US" dirty="0"/>
          </a:p>
        </p:txBody>
      </p:sp>
      <p:sp>
        <p:nvSpPr>
          <p:cNvPr id="96" name="文字方塊 95"/>
          <p:cNvSpPr txBox="1"/>
          <p:nvPr/>
        </p:nvSpPr>
        <p:spPr>
          <a:xfrm flipH="1">
            <a:off x="3760862" y="210745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rgbClr val="FFC000"/>
                </a:solidFill>
              </a:rPr>
              <a:t>垂直</a:t>
            </a:r>
            <a:r>
              <a:rPr lang="zh-TW" altLang="en-US" sz="2400" dirty="0" smtClean="0">
                <a:solidFill>
                  <a:srgbClr val="FFC000"/>
                </a:solidFill>
              </a:rPr>
              <a:t>翻轉</a:t>
            </a:r>
            <a:endParaRPr lang="zh-TW" altLang="en-US" sz="2400" dirty="0">
              <a:solidFill>
                <a:srgbClr val="FFC000"/>
              </a:solidFill>
            </a:endParaRPr>
          </a:p>
        </p:txBody>
      </p:sp>
      <p:cxnSp>
        <p:nvCxnSpPr>
          <p:cNvPr id="111" name="直線接點 110"/>
          <p:cNvCxnSpPr/>
          <p:nvPr/>
        </p:nvCxnSpPr>
        <p:spPr>
          <a:xfrm flipV="1">
            <a:off x="6422338" y="5495856"/>
            <a:ext cx="486682" cy="0"/>
          </a:xfrm>
          <a:prstGeom prst="line">
            <a:avLst/>
          </a:prstGeom>
          <a:ln w="254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接點 111"/>
          <p:cNvCxnSpPr/>
          <p:nvPr/>
        </p:nvCxnSpPr>
        <p:spPr>
          <a:xfrm flipV="1">
            <a:off x="5437208" y="5488796"/>
            <a:ext cx="486682" cy="0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接點 112"/>
          <p:cNvCxnSpPr/>
          <p:nvPr/>
        </p:nvCxnSpPr>
        <p:spPr>
          <a:xfrm flipV="1">
            <a:off x="5444351" y="4516977"/>
            <a:ext cx="1466385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接點 113"/>
          <p:cNvCxnSpPr/>
          <p:nvPr/>
        </p:nvCxnSpPr>
        <p:spPr>
          <a:xfrm flipH="1" flipV="1">
            <a:off x="6892354" y="5337007"/>
            <a:ext cx="1715" cy="158849"/>
          </a:xfrm>
          <a:prstGeom prst="line">
            <a:avLst/>
          </a:prstGeom>
          <a:ln w="254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接點 114"/>
          <p:cNvCxnSpPr/>
          <p:nvPr/>
        </p:nvCxnSpPr>
        <p:spPr>
          <a:xfrm flipV="1">
            <a:off x="6891023" y="4516977"/>
            <a:ext cx="3046" cy="320088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" name="圖片 1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704044" y="4616220"/>
            <a:ext cx="226727" cy="800212"/>
          </a:xfrm>
          <a:prstGeom prst="rect">
            <a:avLst/>
          </a:prstGeom>
        </p:spPr>
      </p:pic>
      <p:cxnSp>
        <p:nvCxnSpPr>
          <p:cNvPr id="119" name="直線接點 118"/>
          <p:cNvCxnSpPr>
            <a:stCxn id="116" idx="0"/>
          </p:cNvCxnSpPr>
          <p:nvPr/>
        </p:nvCxnSpPr>
        <p:spPr>
          <a:xfrm>
            <a:off x="4817408" y="5416432"/>
            <a:ext cx="373717" cy="4139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接點 119"/>
          <p:cNvCxnSpPr>
            <a:stCxn id="116" idx="2"/>
          </p:cNvCxnSpPr>
          <p:nvPr/>
        </p:nvCxnSpPr>
        <p:spPr>
          <a:xfrm flipV="1">
            <a:off x="4817408" y="4555331"/>
            <a:ext cx="377264" cy="6088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文字方塊 122"/>
          <p:cNvSpPr txBox="1"/>
          <p:nvPr/>
        </p:nvSpPr>
        <p:spPr>
          <a:xfrm flipV="1">
            <a:off x="4402596" y="483706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pic>
        <p:nvPicPr>
          <p:cNvPr id="124" name="圖片 1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911" y="4457820"/>
            <a:ext cx="125748" cy="119460"/>
          </a:xfrm>
          <a:prstGeom prst="rect">
            <a:avLst/>
          </a:prstGeom>
        </p:spPr>
      </p:pic>
      <p:pic>
        <p:nvPicPr>
          <p:cNvPr id="126" name="圖片 1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014" y="4620037"/>
            <a:ext cx="125748" cy="119460"/>
          </a:xfrm>
          <a:prstGeom prst="rect">
            <a:avLst/>
          </a:prstGeom>
        </p:spPr>
      </p:pic>
      <p:pic>
        <p:nvPicPr>
          <p:cNvPr id="127" name="圖片 1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203" y="4457468"/>
            <a:ext cx="125748" cy="119460"/>
          </a:xfrm>
          <a:prstGeom prst="rect">
            <a:avLst/>
          </a:prstGeom>
        </p:spPr>
      </p:pic>
      <p:cxnSp>
        <p:nvCxnSpPr>
          <p:cNvPr id="128" name="直線接點 127"/>
          <p:cNvCxnSpPr/>
          <p:nvPr/>
        </p:nvCxnSpPr>
        <p:spPr>
          <a:xfrm flipV="1">
            <a:off x="5198269" y="4516422"/>
            <a:ext cx="246081" cy="38909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接點 128"/>
          <p:cNvCxnSpPr/>
          <p:nvPr/>
        </p:nvCxnSpPr>
        <p:spPr>
          <a:xfrm>
            <a:off x="5198269" y="5461928"/>
            <a:ext cx="241320" cy="27854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5" name="圖片 1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381" y="4469373"/>
            <a:ext cx="125748" cy="119460"/>
          </a:xfrm>
          <a:prstGeom prst="rect">
            <a:avLst/>
          </a:prstGeom>
        </p:spPr>
      </p:pic>
      <p:pic>
        <p:nvPicPr>
          <p:cNvPr id="130" name="圖片 1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295" y="4457566"/>
            <a:ext cx="125748" cy="119460"/>
          </a:xfrm>
          <a:prstGeom prst="rect">
            <a:avLst/>
          </a:prstGeom>
        </p:spPr>
      </p:pic>
      <p:pic>
        <p:nvPicPr>
          <p:cNvPr id="131" name="圖片 1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597" y="4459849"/>
            <a:ext cx="125748" cy="119460"/>
          </a:xfrm>
          <a:prstGeom prst="rect">
            <a:avLst/>
          </a:prstGeom>
        </p:spPr>
      </p:pic>
      <p:pic>
        <p:nvPicPr>
          <p:cNvPr id="132" name="圖片 1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397" y="4459041"/>
            <a:ext cx="125748" cy="119460"/>
          </a:xfrm>
          <a:prstGeom prst="rect">
            <a:avLst/>
          </a:prstGeom>
        </p:spPr>
      </p:pic>
      <p:pic>
        <p:nvPicPr>
          <p:cNvPr id="133" name="圖片 1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186" y="4457468"/>
            <a:ext cx="125748" cy="119460"/>
          </a:xfrm>
          <a:prstGeom prst="rect">
            <a:avLst/>
          </a:prstGeom>
        </p:spPr>
      </p:pic>
      <p:pic>
        <p:nvPicPr>
          <p:cNvPr id="134" name="圖片 1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526" y="4457532"/>
            <a:ext cx="125748" cy="119460"/>
          </a:xfrm>
          <a:prstGeom prst="rect">
            <a:avLst/>
          </a:prstGeom>
        </p:spPr>
      </p:pic>
      <p:pic>
        <p:nvPicPr>
          <p:cNvPr id="135" name="圖片 1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576" y="4456791"/>
            <a:ext cx="125748" cy="119460"/>
          </a:xfrm>
          <a:prstGeom prst="rect">
            <a:avLst/>
          </a:prstGeom>
        </p:spPr>
      </p:pic>
      <p:pic>
        <p:nvPicPr>
          <p:cNvPr id="136" name="圖片 1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464" y="4456791"/>
            <a:ext cx="125748" cy="119460"/>
          </a:xfrm>
          <a:prstGeom prst="rect">
            <a:avLst/>
          </a:prstGeom>
        </p:spPr>
      </p:pic>
      <p:pic>
        <p:nvPicPr>
          <p:cNvPr id="139" name="圖片 1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023" y="5436126"/>
            <a:ext cx="125748" cy="119460"/>
          </a:xfrm>
          <a:prstGeom prst="rect">
            <a:avLst/>
          </a:prstGeom>
        </p:spPr>
      </p:pic>
      <p:pic>
        <p:nvPicPr>
          <p:cNvPr id="140" name="圖片 1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789" y="5436141"/>
            <a:ext cx="125748" cy="119460"/>
          </a:xfrm>
          <a:prstGeom prst="rect">
            <a:avLst/>
          </a:prstGeom>
        </p:spPr>
      </p:pic>
      <p:pic>
        <p:nvPicPr>
          <p:cNvPr id="141" name="圖片 1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222" y="5436126"/>
            <a:ext cx="125748" cy="119460"/>
          </a:xfrm>
          <a:prstGeom prst="rect">
            <a:avLst/>
          </a:prstGeom>
        </p:spPr>
      </p:pic>
      <p:pic>
        <p:nvPicPr>
          <p:cNvPr id="144" name="圖片 1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359" y="5430052"/>
            <a:ext cx="125748" cy="119460"/>
          </a:xfrm>
          <a:prstGeom prst="rect">
            <a:avLst/>
          </a:prstGeom>
        </p:spPr>
      </p:pic>
      <p:pic>
        <p:nvPicPr>
          <p:cNvPr id="145" name="圖片 1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499" y="5427604"/>
            <a:ext cx="125748" cy="119460"/>
          </a:xfrm>
          <a:prstGeom prst="rect">
            <a:avLst/>
          </a:prstGeom>
        </p:spPr>
      </p:pic>
      <p:pic>
        <p:nvPicPr>
          <p:cNvPr id="146" name="圖片 1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53" y="5427473"/>
            <a:ext cx="125748" cy="119460"/>
          </a:xfrm>
          <a:prstGeom prst="rect">
            <a:avLst/>
          </a:prstGeom>
        </p:spPr>
      </p:pic>
      <p:pic>
        <p:nvPicPr>
          <p:cNvPr id="147" name="圖片 1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06" y="5434429"/>
            <a:ext cx="496703" cy="106886"/>
          </a:xfrm>
          <a:prstGeom prst="rect">
            <a:avLst/>
          </a:prstGeom>
        </p:spPr>
      </p:pic>
      <p:pic>
        <p:nvPicPr>
          <p:cNvPr id="148" name="圖片 14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47323" y="5034919"/>
            <a:ext cx="496703" cy="106886"/>
          </a:xfrm>
          <a:prstGeom prst="rect">
            <a:avLst/>
          </a:prstGeom>
        </p:spPr>
      </p:pic>
      <p:pic>
        <p:nvPicPr>
          <p:cNvPr id="137" name="圖片 1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718" y="4777335"/>
            <a:ext cx="125748" cy="119460"/>
          </a:xfrm>
          <a:prstGeom prst="rect">
            <a:avLst/>
          </a:prstGeom>
        </p:spPr>
      </p:pic>
      <p:pic>
        <p:nvPicPr>
          <p:cNvPr id="138" name="圖片 1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337" y="5277277"/>
            <a:ext cx="125748" cy="119460"/>
          </a:xfrm>
          <a:prstGeom prst="rect">
            <a:avLst/>
          </a:prstGeom>
        </p:spPr>
      </p:pic>
      <p:pic>
        <p:nvPicPr>
          <p:cNvPr id="142" name="圖片 1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719" y="5433760"/>
            <a:ext cx="125748" cy="119460"/>
          </a:xfrm>
          <a:prstGeom prst="rect">
            <a:avLst/>
          </a:prstGeom>
        </p:spPr>
      </p:pic>
      <p:pic>
        <p:nvPicPr>
          <p:cNvPr id="143" name="圖片 1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858" y="5431379"/>
            <a:ext cx="125748" cy="11946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113" y="5591487"/>
            <a:ext cx="266737" cy="24768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222" y="4916409"/>
            <a:ext cx="304843" cy="24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55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圖片 17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485" y="2649612"/>
            <a:ext cx="3399929" cy="340666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92" y="2642184"/>
            <a:ext cx="3399929" cy="340666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/>
          <a:lstStyle/>
          <a:p>
            <a:r>
              <a:rPr lang="zh-TW" altLang="en-US" sz="6600" dirty="0" smtClean="0"/>
              <a:t>電子電路佈線</a:t>
            </a:r>
            <a:endParaRPr lang="zh-TW" altLang="en-US" sz="66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3139-5ABF-4FB5-98B5-E85D091FC880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51520" y="6381328"/>
            <a:ext cx="21162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dirty="0" smtClean="0"/>
              <a:t>Electronic </a:t>
            </a:r>
            <a:r>
              <a:rPr lang="en-US" altLang="zh-TW" sz="1000" dirty="0"/>
              <a:t>circuit layout </a:t>
            </a:r>
            <a:r>
              <a:rPr lang="en-US" altLang="zh-TW" sz="1000" dirty="0" smtClean="0"/>
              <a:t>by </a:t>
            </a:r>
            <a:r>
              <a:rPr lang="en-US" altLang="zh-TW" sz="1000" dirty="0" err="1" smtClean="0"/>
              <a:t>Ching</a:t>
            </a:r>
            <a:r>
              <a:rPr lang="en-US" altLang="zh-TW" sz="1000" dirty="0" smtClean="0"/>
              <a:t> </a:t>
            </a:r>
            <a:r>
              <a:rPr lang="en-US" altLang="zh-TW" sz="1000" dirty="0" err="1" smtClean="0"/>
              <a:t>Fure</a:t>
            </a:r>
            <a:r>
              <a:rPr lang="en-US" altLang="zh-TW" sz="1000" dirty="0" smtClean="0"/>
              <a:t> Chi</a:t>
            </a:r>
            <a:endParaRPr lang="zh-TW" altLang="en-US" sz="1000" dirty="0"/>
          </a:p>
        </p:txBody>
      </p:sp>
      <p:sp>
        <p:nvSpPr>
          <p:cNvPr id="71" name="文字方塊 70"/>
          <p:cNvSpPr txBox="1"/>
          <p:nvPr/>
        </p:nvSpPr>
        <p:spPr>
          <a:xfrm flipH="1">
            <a:off x="1259632" y="229298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可接受的線路連接方式</a:t>
            </a:r>
            <a:endParaRPr lang="zh-TW" altLang="en-US" dirty="0"/>
          </a:p>
        </p:txBody>
      </p:sp>
      <p:sp>
        <p:nvSpPr>
          <p:cNvPr id="72" name="文字方塊 71"/>
          <p:cNvSpPr txBox="1"/>
          <p:nvPr/>
        </p:nvSpPr>
        <p:spPr>
          <a:xfrm flipH="1">
            <a:off x="5652120" y="226758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被禁止的</a:t>
            </a:r>
            <a:r>
              <a:rPr lang="zh-TW" altLang="en-US" dirty="0"/>
              <a:t>線路連接方式</a:t>
            </a:r>
          </a:p>
        </p:txBody>
      </p:sp>
      <p:sp>
        <p:nvSpPr>
          <p:cNvPr id="96" name="文字方塊 95"/>
          <p:cNvSpPr txBox="1"/>
          <p:nvPr/>
        </p:nvSpPr>
        <p:spPr>
          <a:xfrm flipH="1">
            <a:off x="3760862" y="210745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rgbClr val="FFC000"/>
                </a:solidFill>
              </a:rPr>
              <a:t>垂直</a:t>
            </a:r>
            <a:r>
              <a:rPr lang="zh-TW" altLang="en-US" sz="2400" dirty="0" smtClean="0">
                <a:solidFill>
                  <a:srgbClr val="FFC000"/>
                </a:solidFill>
              </a:rPr>
              <a:t>翻轉</a:t>
            </a:r>
            <a:endParaRPr lang="zh-TW" altLang="en-US" sz="2400" dirty="0">
              <a:solidFill>
                <a:srgbClr val="FFC000"/>
              </a:solidFill>
            </a:endParaRPr>
          </a:p>
        </p:txBody>
      </p:sp>
      <p:cxnSp>
        <p:nvCxnSpPr>
          <p:cNvPr id="112" name="直線接點 111"/>
          <p:cNvCxnSpPr/>
          <p:nvPr/>
        </p:nvCxnSpPr>
        <p:spPr>
          <a:xfrm flipV="1">
            <a:off x="5597169" y="3056583"/>
            <a:ext cx="486682" cy="0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接點 112"/>
          <p:cNvCxnSpPr/>
          <p:nvPr/>
        </p:nvCxnSpPr>
        <p:spPr>
          <a:xfrm>
            <a:off x="1191824" y="3056583"/>
            <a:ext cx="499823" cy="0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接點 114"/>
          <p:cNvCxnSpPr/>
          <p:nvPr/>
        </p:nvCxnSpPr>
        <p:spPr>
          <a:xfrm flipV="1">
            <a:off x="6084336" y="4838890"/>
            <a:ext cx="0" cy="805940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5" name="圖片 1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942" y="3008700"/>
            <a:ext cx="125748" cy="119460"/>
          </a:xfrm>
          <a:prstGeom prst="rect">
            <a:avLst/>
          </a:prstGeom>
        </p:spPr>
      </p:pic>
      <p:pic>
        <p:nvPicPr>
          <p:cNvPr id="130" name="圖片 1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856" y="2996893"/>
            <a:ext cx="125748" cy="119460"/>
          </a:xfrm>
          <a:prstGeom prst="rect">
            <a:avLst/>
          </a:prstGeom>
        </p:spPr>
      </p:pic>
      <p:pic>
        <p:nvPicPr>
          <p:cNvPr id="131" name="圖片 1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158" y="2999176"/>
            <a:ext cx="125748" cy="119460"/>
          </a:xfrm>
          <a:prstGeom prst="rect">
            <a:avLst/>
          </a:prstGeom>
        </p:spPr>
      </p:pic>
      <p:pic>
        <p:nvPicPr>
          <p:cNvPr id="134" name="圖片 1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946" y="3324820"/>
            <a:ext cx="125748" cy="119460"/>
          </a:xfrm>
          <a:prstGeom prst="rect">
            <a:avLst/>
          </a:prstGeom>
        </p:spPr>
      </p:pic>
      <p:pic>
        <p:nvPicPr>
          <p:cNvPr id="148" name="圖片 1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00666" y="5192634"/>
            <a:ext cx="496703" cy="106886"/>
          </a:xfrm>
          <a:prstGeom prst="rect">
            <a:avLst/>
          </a:prstGeom>
        </p:spPr>
      </p:pic>
      <p:pic>
        <p:nvPicPr>
          <p:cNvPr id="65" name="圖片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50" y="3001616"/>
            <a:ext cx="125748" cy="119460"/>
          </a:xfrm>
          <a:prstGeom prst="rect">
            <a:avLst/>
          </a:prstGeom>
        </p:spPr>
      </p:pic>
      <p:pic>
        <p:nvPicPr>
          <p:cNvPr id="66" name="圖片 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44" y="2996853"/>
            <a:ext cx="125748" cy="119460"/>
          </a:xfrm>
          <a:prstGeom prst="rect">
            <a:avLst/>
          </a:prstGeom>
        </p:spPr>
      </p:pic>
      <p:pic>
        <p:nvPicPr>
          <p:cNvPr id="67" name="圖片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29" y="2996853"/>
            <a:ext cx="125748" cy="119460"/>
          </a:xfrm>
          <a:prstGeom prst="rect">
            <a:avLst/>
          </a:prstGeom>
        </p:spPr>
      </p:pic>
      <p:cxnSp>
        <p:nvCxnSpPr>
          <p:cNvPr id="75" name="直線接點 74"/>
          <p:cNvCxnSpPr/>
          <p:nvPr/>
        </p:nvCxnSpPr>
        <p:spPr>
          <a:xfrm>
            <a:off x="1667832" y="3042294"/>
            <a:ext cx="330932" cy="328042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接點 75"/>
          <p:cNvCxnSpPr/>
          <p:nvPr/>
        </p:nvCxnSpPr>
        <p:spPr>
          <a:xfrm>
            <a:off x="1979712" y="3375099"/>
            <a:ext cx="499823" cy="0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接點 76"/>
          <p:cNvCxnSpPr/>
          <p:nvPr/>
        </p:nvCxnSpPr>
        <p:spPr>
          <a:xfrm flipV="1">
            <a:off x="1193800" y="3699221"/>
            <a:ext cx="307808" cy="6004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接點 77"/>
          <p:cNvCxnSpPr/>
          <p:nvPr/>
        </p:nvCxnSpPr>
        <p:spPr>
          <a:xfrm>
            <a:off x="1503199" y="3699221"/>
            <a:ext cx="330932" cy="328042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接點 78"/>
          <p:cNvCxnSpPr/>
          <p:nvPr/>
        </p:nvCxnSpPr>
        <p:spPr>
          <a:xfrm flipV="1">
            <a:off x="1846569" y="4032750"/>
            <a:ext cx="4448" cy="483672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圖片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43" y="4125443"/>
            <a:ext cx="125748" cy="119460"/>
          </a:xfrm>
          <a:prstGeom prst="rect">
            <a:avLst/>
          </a:prstGeom>
        </p:spPr>
      </p:pic>
      <p:pic>
        <p:nvPicPr>
          <p:cNvPr id="74" name="圖片 7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179" y="3324895"/>
            <a:ext cx="125748" cy="119460"/>
          </a:xfrm>
          <a:prstGeom prst="rect">
            <a:avLst/>
          </a:prstGeom>
        </p:spPr>
      </p:pic>
      <p:pic>
        <p:nvPicPr>
          <p:cNvPr id="73" name="圖片 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51" y="2997919"/>
            <a:ext cx="125748" cy="119460"/>
          </a:xfrm>
          <a:prstGeom prst="rect">
            <a:avLst/>
          </a:prstGeom>
        </p:spPr>
      </p:pic>
      <p:pic>
        <p:nvPicPr>
          <p:cNvPr id="68" name="圖片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482" y="3156111"/>
            <a:ext cx="125748" cy="119460"/>
          </a:xfrm>
          <a:prstGeom prst="rect">
            <a:avLst/>
          </a:prstGeom>
        </p:spPr>
      </p:pic>
      <p:pic>
        <p:nvPicPr>
          <p:cNvPr id="69" name="圖片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190" y="3325961"/>
            <a:ext cx="125748" cy="119460"/>
          </a:xfrm>
          <a:prstGeom prst="rect">
            <a:avLst/>
          </a:prstGeom>
        </p:spPr>
      </p:pic>
      <p:pic>
        <p:nvPicPr>
          <p:cNvPr id="81" name="圖片 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26" y="3650258"/>
            <a:ext cx="125748" cy="119460"/>
          </a:xfrm>
          <a:prstGeom prst="rect">
            <a:avLst/>
          </a:prstGeom>
        </p:spPr>
      </p:pic>
      <p:pic>
        <p:nvPicPr>
          <p:cNvPr id="82" name="圖片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25" y="3644254"/>
            <a:ext cx="125748" cy="119460"/>
          </a:xfrm>
          <a:prstGeom prst="rect">
            <a:avLst/>
          </a:prstGeom>
        </p:spPr>
      </p:pic>
      <p:pic>
        <p:nvPicPr>
          <p:cNvPr id="83" name="圖片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716" y="3978646"/>
            <a:ext cx="125748" cy="119460"/>
          </a:xfrm>
          <a:prstGeom prst="rect">
            <a:avLst/>
          </a:prstGeom>
        </p:spPr>
      </p:pic>
      <p:pic>
        <p:nvPicPr>
          <p:cNvPr id="84" name="圖片 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147" y="3645320"/>
            <a:ext cx="125748" cy="119460"/>
          </a:xfrm>
          <a:prstGeom prst="rect">
            <a:avLst/>
          </a:prstGeom>
        </p:spPr>
      </p:pic>
      <p:pic>
        <p:nvPicPr>
          <p:cNvPr id="85" name="圖片 8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600" y="3813038"/>
            <a:ext cx="125748" cy="119460"/>
          </a:xfrm>
          <a:prstGeom prst="rect">
            <a:avLst/>
          </a:prstGeom>
        </p:spPr>
      </p:pic>
      <p:pic>
        <p:nvPicPr>
          <p:cNvPr id="86" name="圖片 8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43" y="4290037"/>
            <a:ext cx="125748" cy="119460"/>
          </a:xfrm>
          <a:prstGeom prst="rect">
            <a:avLst/>
          </a:prstGeom>
        </p:spPr>
      </p:pic>
      <p:pic>
        <p:nvPicPr>
          <p:cNvPr id="87" name="圖片 8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58" y="4461453"/>
            <a:ext cx="125748" cy="119460"/>
          </a:xfrm>
          <a:prstGeom prst="rect">
            <a:avLst/>
          </a:prstGeom>
        </p:spPr>
      </p:pic>
      <p:pic>
        <p:nvPicPr>
          <p:cNvPr id="88" name="圖片 8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635" y="3325961"/>
            <a:ext cx="125748" cy="119460"/>
          </a:xfrm>
          <a:prstGeom prst="rect">
            <a:avLst/>
          </a:prstGeom>
        </p:spPr>
      </p:pic>
      <p:pic>
        <p:nvPicPr>
          <p:cNvPr id="89" name="圖片 8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998" y="3328614"/>
            <a:ext cx="125748" cy="119460"/>
          </a:xfrm>
          <a:prstGeom prst="rect">
            <a:avLst/>
          </a:prstGeom>
        </p:spPr>
      </p:pic>
      <p:cxnSp>
        <p:nvCxnSpPr>
          <p:cNvPr id="90" name="直線接點 89"/>
          <p:cNvCxnSpPr/>
          <p:nvPr/>
        </p:nvCxnSpPr>
        <p:spPr>
          <a:xfrm>
            <a:off x="2464772" y="2891049"/>
            <a:ext cx="499823" cy="0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圖片 9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239" y="2836082"/>
            <a:ext cx="125748" cy="119460"/>
          </a:xfrm>
          <a:prstGeom prst="rect">
            <a:avLst/>
          </a:prstGeom>
        </p:spPr>
      </p:pic>
      <p:pic>
        <p:nvPicPr>
          <p:cNvPr id="92" name="圖片 9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181" y="2831319"/>
            <a:ext cx="125748" cy="119460"/>
          </a:xfrm>
          <a:prstGeom prst="rect">
            <a:avLst/>
          </a:prstGeom>
        </p:spPr>
      </p:pic>
      <p:pic>
        <p:nvPicPr>
          <p:cNvPr id="93" name="圖片 9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66" y="2831319"/>
            <a:ext cx="125748" cy="119460"/>
          </a:xfrm>
          <a:prstGeom prst="rect">
            <a:avLst/>
          </a:prstGeom>
        </p:spPr>
      </p:pic>
      <p:cxnSp>
        <p:nvCxnSpPr>
          <p:cNvPr id="94" name="直線接點 93"/>
          <p:cNvCxnSpPr/>
          <p:nvPr/>
        </p:nvCxnSpPr>
        <p:spPr>
          <a:xfrm>
            <a:off x="2978884" y="2895812"/>
            <a:ext cx="330932" cy="328042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接點 94"/>
          <p:cNvCxnSpPr/>
          <p:nvPr/>
        </p:nvCxnSpPr>
        <p:spPr>
          <a:xfrm>
            <a:off x="3295527" y="3219091"/>
            <a:ext cx="499823" cy="0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圖片 9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614" y="2832385"/>
            <a:ext cx="125748" cy="119460"/>
          </a:xfrm>
          <a:prstGeom prst="rect">
            <a:avLst/>
          </a:prstGeom>
        </p:spPr>
      </p:pic>
      <p:pic>
        <p:nvPicPr>
          <p:cNvPr id="99" name="圖片 9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713" y="2995340"/>
            <a:ext cx="125748" cy="119460"/>
          </a:xfrm>
          <a:prstGeom prst="rect">
            <a:avLst/>
          </a:prstGeom>
        </p:spPr>
      </p:pic>
      <p:pic>
        <p:nvPicPr>
          <p:cNvPr id="100" name="圖片 9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190" y="3165190"/>
            <a:ext cx="125748" cy="119460"/>
          </a:xfrm>
          <a:prstGeom prst="rect">
            <a:avLst/>
          </a:prstGeom>
        </p:spPr>
      </p:pic>
      <p:pic>
        <p:nvPicPr>
          <p:cNvPr id="101" name="圖片 10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635" y="3165190"/>
            <a:ext cx="125748" cy="119460"/>
          </a:xfrm>
          <a:prstGeom prst="rect">
            <a:avLst/>
          </a:prstGeom>
        </p:spPr>
      </p:pic>
      <p:pic>
        <p:nvPicPr>
          <p:cNvPr id="102" name="圖片 1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698" y="3161493"/>
            <a:ext cx="125748" cy="119460"/>
          </a:xfrm>
          <a:prstGeom prst="rect">
            <a:avLst/>
          </a:prstGeom>
        </p:spPr>
      </p:pic>
      <p:cxnSp>
        <p:nvCxnSpPr>
          <p:cNvPr id="103" name="直線接點 102"/>
          <p:cNvCxnSpPr/>
          <p:nvPr/>
        </p:nvCxnSpPr>
        <p:spPr>
          <a:xfrm flipH="1">
            <a:off x="2961673" y="3219091"/>
            <a:ext cx="324328" cy="328042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圖片 9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27" y="3159361"/>
            <a:ext cx="125748" cy="119460"/>
          </a:xfrm>
          <a:prstGeom prst="rect">
            <a:avLst/>
          </a:prstGeom>
        </p:spPr>
      </p:pic>
      <p:pic>
        <p:nvPicPr>
          <p:cNvPr id="104" name="圖片 10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002" y="3312824"/>
            <a:ext cx="125748" cy="119460"/>
          </a:xfrm>
          <a:prstGeom prst="rect">
            <a:avLst/>
          </a:prstGeom>
        </p:spPr>
      </p:pic>
      <p:pic>
        <p:nvPicPr>
          <p:cNvPr id="105" name="圖片 10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712" y="3482640"/>
            <a:ext cx="125748" cy="119460"/>
          </a:xfrm>
          <a:prstGeom prst="rect">
            <a:avLst/>
          </a:prstGeom>
        </p:spPr>
      </p:pic>
      <p:cxnSp>
        <p:nvCxnSpPr>
          <p:cNvPr id="106" name="直線接點 105"/>
          <p:cNvCxnSpPr/>
          <p:nvPr/>
        </p:nvCxnSpPr>
        <p:spPr>
          <a:xfrm>
            <a:off x="3108025" y="4180410"/>
            <a:ext cx="671715" cy="1065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接點 107"/>
          <p:cNvCxnSpPr/>
          <p:nvPr/>
        </p:nvCxnSpPr>
        <p:spPr>
          <a:xfrm flipV="1">
            <a:off x="3453962" y="3847813"/>
            <a:ext cx="0" cy="702755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接點 109"/>
          <p:cNvCxnSpPr/>
          <p:nvPr/>
        </p:nvCxnSpPr>
        <p:spPr>
          <a:xfrm>
            <a:off x="1199928" y="5166718"/>
            <a:ext cx="512220" cy="0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接點 116"/>
          <p:cNvCxnSpPr/>
          <p:nvPr/>
        </p:nvCxnSpPr>
        <p:spPr>
          <a:xfrm flipV="1">
            <a:off x="1688333" y="5144494"/>
            <a:ext cx="0" cy="351377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接點 117"/>
          <p:cNvCxnSpPr/>
          <p:nvPr/>
        </p:nvCxnSpPr>
        <p:spPr>
          <a:xfrm>
            <a:off x="1654673" y="5487203"/>
            <a:ext cx="512220" cy="0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接點 120"/>
          <p:cNvCxnSpPr/>
          <p:nvPr/>
        </p:nvCxnSpPr>
        <p:spPr>
          <a:xfrm flipH="1" flipV="1">
            <a:off x="3141913" y="4653379"/>
            <a:ext cx="3345" cy="317958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線接點 148"/>
          <p:cNvCxnSpPr/>
          <p:nvPr/>
        </p:nvCxnSpPr>
        <p:spPr>
          <a:xfrm flipV="1">
            <a:off x="3145258" y="5453353"/>
            <a:ext cx="0" cy="351377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接點 149"/>
          <p:cNvCxnSpPr/>
          <p:nvPr/>
        </p:nvCxnSpPr>
        <p:spPr>
          <a:xfrm flipV="1">
            <a:off x="2654055" y="5319206"/>
            <a:ext cx="803633" cy="1549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圖片 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196" y="4120680"/>
            <a:ext cx="125748" cy="119460"/>
          </a:xfrm>
          <a:prstGeom prst="rect">
            <a:avLst/>
          </a:prstGeom>
        </p:spPr>
      </p:pic>
      <p:cxnSp>
        <p:nvCxnSpPr>
          <p:cNvPr id="151" name="直線接點 150"/>
          <p:cNvCxnSpPr/>
          <p:nvPr/>
        </p:nvCxnSpPr>
        <p:spPr>
          <a:xfrm>
            <a:off x="2125583" y="4027263"/>
            <a:ext cx="671715" cy="1065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線接點 151"/>
          <p:cNvCxnSpPr/>
          <p:nvPr/>
        </p:nvCxnSpPr>
        <p:spPr>
          <a:xfrm flipV="1">
            <a:off x="2466975" y="4027796"/>
            <a:ext cx="4545" cy="491783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" name="圖片 1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104" y="3973883"/>
            <a:ext cx="125748" cy="119460"/>
          </a:xfrm>
          <a:prstGeom prst="rect">
            <a:avLst/>
          </a:prstGeom>
        </p:spPr>
      </p:pic>
      <p:pic>
        <p:nvPicPr>
          <p:cNvPr id="154" name="圖片 1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757" y="3981596"/>
            <a:ext cx="125748" cy="119460"/>
          </a:xfrm>
          <a:prstGeom prst="rect">
            <a:avLst/>
          </a:prstGeom>
        </p:spPr>
      </p:pic>
      <p:pic>
        <p:nvPicPr>
          <p:cNvPr id="155" name="圖片 1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306" y="3977972"/>
            <a:ext cx="125748" cy="119460"/>
          </a:xfrm>
          <a:prstGeom prst="rect">
            <a:avLst/>
          </a:prstGeom>
        </p:spPr>
      </p:pic>
      <p:pic>
        <p:nvPicPr>
          <p:cNvPr id="156" name="圖片 1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148" y="3977972"/>
            <a:ext cx="125748" cy="119460"/>
          </a:xfrm>
          <a:prstGeom prst="rect">
            <a:avLst/>
          </a:prstGeom>
        </p:spPr>
      </p:pic>
      <p:pic>
        <p:nvPicPr>
          <p:cNvPr id="157" name="圖片 1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027" y="3979145"/>
            <a:ext cx="125748" cy="119460"/>
          </a:xfrm>
          <a:prstGeom prst="rect">
            <a:avLst/>
          </a:prstGeom>
        </p:spPr>
      </p:pic>
      <p:pic>
        <p:nvPicPr>
          <p:cNvPr id="158" name="圖片 1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646" y="4136830"/>
            <a:ext cx="125748" cy="119460"/>
          </a:xfrm>
          <a:prstGeom prst="rect">
            <a:avLst/>
          </a:prstGeom>
        </p:spPr>
      </p:pic>
      <p:pic>
        <p:nvPicPr>
          <p:cNvPr id="159" name="圖片 1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89" y="4299563"/>
            <a:ext cx="125748" cy="119460"/>
          </a:xfrm>
          <a:prstGeom prst="rect">
            <a:avLst/>
          </a:prstGeom>
        </p:spPr>
      </p:pic>
      <p:pic>
        <p:nvPicPr>
          <p:cNvPr id="160" name="圖片 1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89" y="4470978"/>
            <a:ext cx="125748" cy="119460"/>
          </a:xfrm>
          <a:prstGeom prst="rect">
            <a:avLst/>
          </a:prstGeom>
        </p:spPr>
      </p:pic>
      <p:pic>
        <p:nvPicPr>
          <p:cNvPr id="161" name="圖片 1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297" y="4452026"/>
            <a:ext cx="125748" cy="119460"/>
          </a:xfrm>
          <a:prstGeom prst="rect">
            <a:avLst/>
          </a:prstGeom>
        </p:spPr>
      </p:pic>
      <p:pic>
        <p:nvPicPr>
          <p:cNvPr id="162" name="圖片 1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851" y="4287941"/>
            <a:ext cx="125748" cy="119460"/>
          </a:xfrm>
          <a:prstGeom prst="rect">
            <a:avLst/>
          </a:prstGeom>
        </p:spPr>
      </p:pic>
      <p:pic>
        <p:nvPicPr>
          <p:cNvPr id="163" name="圖片 1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616" y="4127553"/>
            <a:ext cx="125748" cy="119460"/>
          </a:xfrm>
          <a:prstGeom prst="rect">
            <a:avLst/>
          </a:prstGeom>
        </p:spPr>
      </p:pic>
      <p:pic>
        <p:nvPicPr>
          <p:cNvPr id="164" name="圖片 1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97" y="4131271"/>
            <a:ext cx="125748" cy="119460"/>
          </a:xfrm>
          <a:prstGeom prst="rect">
            <a:avLst/>
          </a:prstGeom>
        </p:spPr>
      </p:pic>
      <p:pic>
        <p:nvPicPr>
          <p:cNvPr id="165" name="圖片 1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34" y="3961682"/>
            <a:ext cx="125748" cy="119460"/>
          </a:xfrm>
          <a:prstGeom prst="rect">
            <a:avLst/>
          </a:prstGeom>
        </p:spPr>
      </p:pic>
      <p:pic>
        <p:nvPicPr>
          <p:cNvPr id="166" name="圖片 1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088" y="3798749"/>
            <a:ext cx="125748" cy="119460"/>
          </a:xfrm>
          <a:prstGeom prst="rect">
            <a:avLst/>
          </a:prstGeom>
        </p:spPr>
      </p:pic>
      <p:pic>
        <p:nvPicPr>
          <p:cNvPr id="167" name="圖片 1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09" y="4125443"/>
            <a:ext cx="125748" cy="119460"/>
          </a:xfrm>
          <a:prstGeom prst="rect">
            <a:avLst/>
          </a:prstGeom>
        </p:spPr>
      </p:pic>
      <p:pic>
        <p:nvPicPr>
          <p:cNvPr id="168" name="圖片 1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866" y="4125443"/>
            <a:ext cx="125748" cy="119460"/>
          </a:xfrm>
          <a:prstGeom prst="rect">
            <a:avLst/>
          </a:prstGeom>
        </p:spPr>
      </p:pic>
      <p:pic>
        <p:nvPicPr>
          <p:cNvPr id="169" name="圖片 1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384" y="4620037"/>
            <a:ext cx="125748" cy="119460"/>
          </a:xfrm>
          <a:prstGeom prst="rect">
            <a:avLst/>
          </a:prstGeom>
        </p:spPr>
      </p:pic>
      <p:pic>
        <p:nvPicPr>
          <p:cNvPr id="170" name="圖片 1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384" y="4937996"/>
            <a:ext cx="125748" cy="119460"/>
          </a:xfrm>
          <a:prstGeom prst="rect">
            <a:avLst/>
          </a:prstGeom>
        </p:spPr>
      </p:pic>
      <p:pic>
        <p:nvPicPr>
          <p:cNvPr id="171" name="圖片 1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964" y="4779160"/>
            <a:ext cx="125748" cy="119460"/>
          </a:xfrm>
          <a:prstGeom prst="rect">
            <a:avLst/>
          </a:prstGeom>
        </p:spPr>
      </p:pic>
      <p:pic>
        <p:nvPicPr>
          <p:cNvPr id="172" name="圖片 1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43" y="5430052"/>
            <a:ext cx="125748" cy="119460"/>
          </a:xfrm>
          <a:prstGeom prst="rect">
            <a:avLst/>
          </a:prstGeom>
        </p:spPr>
      </p:pic>
      <p:pic>
        <p:nvPicPr>
          <p:cNvPr id="173" name="圖片 1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078" y="5111926"/>
            <a:ext cx="125748" cy="119460"/>
          </a:xfrm>
          <a:prstGeom prst="rect">
            <a:avLst/>
          </a:prstGeom>
        </p:spPr>
      </p:pic>
      <p:pic>
        <p:nvPicPr>
          <p:cNvPr id="174" name="圖片 17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177" y="5105922"/>
            <a:ext cx="125748" cy="119460"/>
          </a:xfrm>
          <a:prstGeom prst="rect">
            <a:avLst/>
          </a:prstGeom>
        </p:spPr>
      </p:pic>
      <p:pic>
        <p:nvPicPr>
          <p:cNvPr id="175" name="圖片 1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299" y="5106988"/>
            <a:ext cx="125748" cy="119460"/>
          </a:xfrm>
          <a:prstGeom prst="rect">
            <a:avLst/>
          </a:prstGeom>
        </p:spPr>
      </p:pic>
      <p:pic>
        <p:nvPicPr>
          <p:cNvPr id="176" name="圖片 1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592" y="5273725"/>
            <a:ext cx="125748" cy="119460"/>
          </a:xfrm>
          <a:prstGeom prst="rect">
            <a:avLst/>
          </a:prstGeom>
        </p:spPr>
      </p:pic>
      <p:pic>
        <p:nvPicPr>
          <p:cNvPr id="177" name="圖片 1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60" y="5270550"/>
            <a:ext cx="125748" cy="119460"/>
          </a:xfrm>
          <a:prstGeom prst="rect">
            <a:avLst/>
          </a:prstGeom>
        </p:spPr>
      </p:pic>
      <p:pic>
        <p:nvPicPr>
          <p:cNvPr id="179" name="圖片 1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139" y="5432411"/>
            <a:ext cx="125748" cy="119460"/>
          </a:xfrm>
          <a:prstGeom prst="rect">
            <a:avLst/>
          </a:prstGeom>
        </p:spPr>
      </p:pic>
      <p:pic>
        <p:nvPicPr>
          <p:cNvPr id="180" name="圖片 1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825" y="5427995"/>
            <a:ext cx="125748" cy="119460"/>
          </a:xfrm>
          <a:prstGeom prst="rect">
            <a:avLst/>
          </a:prstGeom>
        </p:spPr>
      </p:pic>
      <p:pic>
        <p:nvPicPr>
          <p:cNvPr id="181" name="圖片 1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535" y="5427473"/>
            <a:ext cx="125748" cy="119460"/>
          </a:xfrm>
          <a:prstGeom prst="rect">
            <a:avLst/>
          </a:prstGeom>
        </p:spPr>
      </p:pic>
      <p:pic>
        <p:nvPicPr>
          <p:cNvPr id="182" name="圖片 1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302" y="5591450"/>
            <a:ext cx="125748" cy="119460"/>
          </a:xfrm>
          <a:prstGeom prst="rect">
            <a:avLst/>
          </a:prstGeom>
        </p:spPr>
      </p:pic>
      <p:pic>
        <p:nvPicPr>
          <p:cNvPr id="183" name="圖片 1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846" y="5272503"/>
            <a:ext cx="125748" cy="119460"/>
          </a:xfrm>
          <a:prstGeom prst="rect">
            <a:avLst/>
          </a:prstGeom>
        </p:spPr>
      </p:pic>
      <p:pic>
        <p:nvPicPr>
          <p:cNvPr id="184" name="圖片 1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493" y="5273569"/>
            <a:ext cx="125748" cy="119460"/>
          </a:xfrm>
          <a:prstGeom prst="rect">
            <a:avLst/>
          </a:prstGeom>
        </p:spPr>
      </p:pic>
      <p:pic>
        <p:nvPicPr>
          <p:cNvPr id="185" name="圖片 18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54" y="5111926"/>
            <a:ext cx="125748" cy="119460"/>
          </a:xfrm>
          <a:prstGeom prst="rect">
            <a:avLst/>
          </a:prstGeom>
        </p:spPr>
      </p:pic>
      <p:pic>
        <p:nvPicPr>
          <p:cNvPr id="186" name="圖片 18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985" y="5264577"/>
            <a:ext cx="125748" cy="119460"/>
          </a:xfrm>
          <a:prstGeom prst="rect">
            <a:avLst/>
          </a:prstGeom>
        </p:spPr>
      </p:pic>
      <p:pic>
        <p:nvPicPr>
          <p:cNvPr id="187" name="圖片 18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635" y="5430052"/>
            <a:ext cx="125748" cy="119460"/>
          </a:xfrm>
          <a:prstGeom prst="rect">
            <a:avLst/>
          </a:prstGeom>
        </p:spPr>
      </p:pic>
      <p:pic>
        <p:nvPicPr>
          <p:cNvPr id="188" name="圖片 18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286" y="5272176"/>
            <a:ext cx="125748" cy="119460"/>
          </a:xfrm>
          <a:prstGeom prst="rect">
            <a:avLst/>
          </a:prstGeom>
        </p:spPr>
      </p:pic>
      <p:pic>
        <p:nvPicPr>
          <p:cNvPr id="189" name="圖片 18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209" y="5754701"/>
            <a:ext cx="125748" cy="119460"/>
          </a:xfrm>
          <a:prstGeom prst="rect">
            <a:avLst/>
          </a:prstGeom>
        </p:spPr>
      </p:pic>
      <p:pic>
        <p:nvPicPr>
          <p:cNvPr id="192" name="圖片 19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209" y="5273725"/>
            <a:ext cx="125748" cy="119460"/>
          </a:xfrm>
          <a:prstGeom prst="rect">
            <a:avLst/>
          </a:prstGeom>
        </p:spPr>
      </p:pic>
      <p:cxnSp>
        <p:nvCxnSpPr>
          <p:cNvPr id="193" name="直線接點 192"/>
          <p:cNvCxnSpPr/>
          <p:nvPr/>
        </p:nvCxnSpPr>
        <p:spPr>
          <a:xfrm flipV="1">
            <a:off x="5762471" y="3061346"/>
            <a:ext cx="321380" cy="324345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線接點 193"/>
          <p:cNvCxnSpPr/>
          <p:nvPr/>
        </p:nvCxnSpPr>
        <p:spPr>
          <a:xfrm flipV="1">
            <a:off x="6738077" y="3059833"/>
            <a:ext cx="486682" cy="0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線接點 194"/>
          <p:cNvCxnSpPr/>
          <p:nvPr/>
        </p:nvCxnSpPr>
        <p:spPr>
          <a:xfrm flipH="1" flipV="1">
            <a:off x="7230400" y="3057650"/>
            <a:ext cx="475325" cy="330075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線接點 195"/>
          <p:cNvCxnSpPr/>
          <p:nvPr/>
        </p:nvCxnSpPr>
        <p:spPr>
          <a:xfrm>
            <a:off x="5596341" y="4195351"/>
            <a:ext cx="817109" cy="0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線接點 196"/>
          <p:cNvCxnSpPr/>
          <p:nvPr/>
        </p:nvCxnSpPr>
        <p:spPr>
          <a:xfrm flipH="1" flipV="1">
            <a:off x="5916272" y="4190889"/>
            <a:ext cx="336128" cy="322846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2" name="圖片 1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958" y="2998368"/>
            <a:ext cx="125748" cy="119460"/>
          </a:xfrm>
          <a:prstGeom prst="rect">
            <a:avLst/>
          </a:prstGeom>
        </p:spPr>
      </p:pic>
      <p:pic>
        <p:nvPicPr>
          <p:cNvPr id="133" name="圖片 1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972" y="3158840"/>
            <a:ext cx="125748" cy="119460"/>
          </a:xfrm>
          <a:prstGeom prst="rect">
            <a:avLst/>
          </a:prstGeom>
        </p:spPr>
      </p:pic>
      <p:cxnSp>
        <p:nvCxnSpPr>
          <p:cNvPr id="198" name="直線接點 197"/>
          <p:cNvCxnSpPr/>
          <p:nvPr/>
        </p:nvCxnSpPr>
        <p:spPr>
          <a:xfrm flipV="1">
            <a:off x="7380312" y="3056623"/>
            <a:ext cx="486682" cy="0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線接點 198"/>
          <p:cNvCxnSpPr/>
          <p:nvPr/>
        </p:nvCxnSpPr>
        <p:spPr>
          <a:xfrm flipV="1">
            <a:off x="7378789" y="3858479"/>
            <a:ext cx="3046" cy="320088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線接點 199"/>
          <p:cNvCxnSpPr/>
          <p:nvPr/>
        </p:nvCxnSpPr>
        <p:spPr>
          <a:xfrm flipV="1">
            <a:off x="7378789" y="2907668"/>
            <a:ext cx="0" cy="160044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4" name="圖片 1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438" y="2830844"/>
            <a:ext cx="125748" cy="119460"/>
          </a:xfrm>
          <a:prstGeom prst="rect">
            <a:avLst/>
          </a:prstGeom>
        </p:spPr>
      </p:pic>
      <p:pic>
        <p:nvPicPr>
          <p:cNvPr id="126" name="圖片 1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309" y="3000635"/>
            <a:ext cx="125748" cy="119460"/>
          </a:xfrm>
          <a:prstGeom prst="rect">
            <a:avLst/>
          </a:prstGeom>
        </p:spPr>
      </p:pic>
      <p:pic>
        <p:nvPicPr>
          <p:cNvPr id="127" name="圖片 1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885" y="3008700"/>
            <a:ext cx="125748" cy="119460"/>
          </a:xfrm>
          <a:prstGeom prst="rect">
            <a:avLst/>
          </a:prstGeom>
        </p:spPr>
      </p:pic>
      <p:pic>
        <p:nvPicPr>
          <p:cNvPr id="136" name="圖片 1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418" y="2999308"/>
            <a:ext cx="125748" cy="119460"/>
          </a:xfrm>
          <a:prstGeom prst="rect">
            <a:avLst/>
          </a:prstGeom>
        </p:spPr>
      </p:pic>
      <p:pic>
        <p:nvPicPr>
          <p:cNvPr id="135" name="圖片 1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62" y="2996836"/>
            <a:ext cx="125748" cy="119460"/>
          </a:xfrm>
          <a:prstGeom prst="rect">
            <a:avLst/>
          </a:prstGeom>
        </p:spPr>
      </p:pic>
      <p:pic>
        <p:nvPicPr>
          <p:cNvPr id="137" name="圖片 1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679" y="3007982"/>
            <a:ext cx="125748" cy="119460"/>
          </a:xfrm>
          <a:prstGeom prst="rect">
            <a:avLst/>
          </a:prstGeom>
        </p:spPr>
      </p:pic>
      <p:pic>
        <p:nvPicPr>
          <p:cNvPr id="201" name="圖片 20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851" y="3327995"/>
            <a:ext cx="125748" cy="119460"/>
          </a:xfrm>
          <a:prstGeom prst="rect">
            <a:avLst/>
          </a:prstGeom>
        </p:spPr>
      </p:pic>
      <p:pic>
        <p:nvPicPr>
          <p:cNvPr id="202" name="圖片 2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855" y="2997919"/>
            <a:ext cx="125748" cy="119460"/>
          </a:xfrm>
          <a:prstGeom prst="rect">
            <a:avLst/>
          </a:prstGeom>
        </p:spPr>
      </p:pic>
      <p:pic>
        <p:nvPicPr>
          <p:cNvPr id="203" name="圖片 20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851" y="3000390"/>
            <a:ext cx="125748" cy="119460"/>
          </a:xfrm>
          <a:prstGeom prst="rect">
            <a:avLst/>
          </a:prstGeom>
        </p:spPr>
      </p:pic>
      <p:pic>
        <p:nvPicPr>
          <p:cNvPr id="204" name="圖片 20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20" y="3001616"/>
            <a:ext cx="125748" cy="119460"/>
          </a:xfrm>
          <a:prstGeom prst="rect">
            <a:avLst/>
          </a:prstGeom>
        </p:spPr>
      </p:pic>
      <p:pic>
        <p:nvPicPr>
          <p:cNvPr id="205" name="圖片 20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398" y="4135621"/>
            <a:ext cx="125748" cy="119460"/>
          </a:xfrm>
          <a:prstGeom prst="rect">
            <a:avLst/>
          </a:prstGeom>
        </p:spPr>
      </p:pic>
      <p:pic>
        <p:nvPicPr>
          <p:cNvPr id="206" name="圖片 20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946" y="4135621"/>
            <a:ext cx="125748" cy="119460"/>
          </a:xfrm>
          <a:prstGeom prst="rect">
            <a:avLst/>
          </a:prstGeom>
        </p:spPr>
      </p:pic>
      <p:pic>
        <p:nvPicPr>
          <p:cNvPr id="207" name="圖片 20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372" y="4135621"/>
            <a:ext cx="125748" cy="119460"/>
          </a:xfrm>
          <a:prstGeom prst="rect">
            <a:avLst/>
          </a:prstGeom>
        </p:spPr>
      </p:pic>
      <p:pic>
        <p:nvPicPr>
          <p:cNvPr id="208" name="圖片 20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977" y="4137122"/>
            <a:ext cx="125748" cy="119460"/>
          </a:xfrm>
          <a:prstGeom prst="rect">
            <a:avLst/>
          </a:prstGeom>
        </p:spPr>
      </p:pic>
      <p:pic>
        <p:nvPicPr>
          <p:cNvPr id="209" name="圖片 20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526" y="4135448"/>
            <a:ext cx="125748" cy="119460"/>
          </a:xfrm>
          <a:prstGeom prst="rect">
            <a:avLst/>
          </a:prstGeom>
        </p:spPr>
      </p:pic>
      <p:pic>
        <p:nvPicPr>
          <p:cNvPr id="210" name="圖片 20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19" y="4131541"/>
            <a:ext cx="125748" cy="119460"/>
          </a:xfrm>
          <a:prstGeom prst="rect">
            <a:avLst/>
          </a:prstGeom>
        </p:spPr>
      </p:pic>
      <p:pic>
        <p:nvPicPr>
          <p:cNvPr id="211" name="圖片 2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462" y="4292582"/>
            <a:ext cx="125748" cy="119460"/>
          </a:xfrm>
          <a:prstGeom prst="rect">
            <a:avLst/>
          </a:prstGeom>
        </p:spPr>
      </p:pic>
      <p:pic>
        <p:nvPicPr>
          <p:cNvPr id="212" name="圖片 2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794" y="4445793"/>
            <a:ext cx="125748" cy="119460"/>
          </a:xfrm>
          <a:prstGeom prst="rect">
            <a:avLst/>
          </a:prstGeom>
        </p:spPr>
      </p:pic>
      <p:sp>
        <p:nvSpPr>
          <p:cNvPr id="33" name="弧形 32"/>
          <p:cNvSpPr/>
          <p:nvPr/>
        </p:nvSpPr>
        <p:spPr>
          <a:xfrm rot="19315593">
            <a:off x="7096460" y="3992115"/>
            <a:ext cx="486655" cy="392848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3" name="直線接點 212"/>
          <p:cNvCxnSpPr/>
          <p:nvPr/>
        </p:nvCxnSpPr>
        <p:spPr>
          <a:xfrm flipV="1">
            <a:off x="7525258" y="4035137"/>
            <a:ext cx="486682" cy="0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直線接點 213"/>
          <p:cNvCxnSpPr/>
          <p:nvPr/>
        </p:nvCxnSpPr>
        <p:spPr>
          <a:xfrm flipV="1">
            <a:off x="6896100" y="4035137"/>
            <a:ext cx="334300" cy="6638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" name="圖片 2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726" y="3981757"/>
            <a:ext cx="125748" cy="119460"/>
          </a:xfrm>
          <a:prstGeom prst="rect">
            <a:avLst/>
          </a:prstGeom>
        </p:spPr>
      </p:pic>
      <p:pic>
        <p:nvPicPr>
          <p:cNvPr id="216" name="圖片 2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387" y="3972296"/>
            <a:ext cx="125748" cy="119460"/>
          </a:xfrm>
          <a:prstGeom prst="rect">
            <a:avLst/>
          </a:prstGeom>
        </p:spPr>
      </p:pic>
      <p:pic>
        <p:nvPicPr>
          <p:cNvPr id="217" name="圖片 2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851" y="3982045"/>
            <a:ext cx="125748" cy="119460"/>
          </a:xfrm>
          <a:prstGeom prst="rect">
            <a:avLst/>
          </a:prstGeom>
        </p:spPr>
      </p:pic>
      <p:pic>
        <p:nvPicPr>
          <p:cNvPr id="218" name="圖片 2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114" y="3995393"/>
            <a:ext cx="125748" cy="119460"/>
          </a:xfrm>
          <a:prstGeom prst="rect">
            <a:avLst/>
          </a:prstGeom>
        </p:spPr>
      </p:pic>
      <p:pic>
        <p:nvPicPr>
          <p:cNvPr id="219" name="圖片 2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915" y="3802314"/>
            <a:ext cx="125748" cy="119460"/>
          </a:xfrm>
          <a:prstGeom prst="rect">
            <a:avLst/>
          </a:prstGeom>
        </p:spPr>
      </p:pic>
      <p:pic>
        <p:nvPicPr>
          <p:cNvPr id="220" name="圖片 2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176" y="3984038"/>
            <a:ext cx="125748" cy="119460"/>
          </a:xfrm>
          <a:prstGeom prst="rect">
            <a:avLst/>
          </a:prstGeom>
        </p:spPr>
      </p:pic>
      <p:pic>
        <p:nvPicPr>
          <p:cNvPr id="221" name="圖片 2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376" y="3981298"/>
            <a:ext cx="125748" cy="119460"/>
          </a:xfrm>
          <a:prstGeom prst="rect">
            <a:avLst/>
          </a:prstGeom>
        </p:spPr>
      </p:pic>
      <p:pic>
        <p:nvPicPr>
          <p:cNvPr id="222" name="圖片 2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149" y="3981298"/>
            <a:ext cx="125748" cy="119460"/>
          </a:xfrm>
          <a:prstGeom prst="rect">
            <a:avLst/>
          </a:prstGeom>
        </p:spPr>
      </p:pic>
      <p:pic>
        <p:nvPicPr>
          <p:cNvPr id="223" name="圖片 2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915" y="4139460"/>
            <a:ext cx="125748" cy="119460"/>
          </a:xfrm>
          <a:prstGeom prst="rect">
            <a:avLst/>
          </a:prstGeom>
        </p:spPr>
      </p:pic>
      <p:pic>
        <p:nvPicPr>
          <p:cNvPr id="224" name="圖片 2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398" y="3995393"/>
            <a:ext cx="125748" cy="119460"/>
          </a:xfrm>
          <a:prstGeom prst="rect">
            <a:avLst/>
          </a:prstGeom>
        </p:spPr>
      </p:pic>
      <p:sp>
        <p:nvSpPr>
          <p:cNvPr id="226" name="文字方塊 225"/>
          <p:cNvSpPr txBox="1"/>
          <p:nvPr/>
        </p:nvSpPr>
        <p:spPr>
          <a:xfrm>
            <a:off x="7166582" y="4220605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 smtClean="0">
                <a:solidFill>
                  <a:srgbClr val="0000FF"/>
                </a:solidFill>
              </a:rPr>
              <a:t>搭橋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  <p:grpSp>
        <p:nvGrpSpPr>
          <p:cNvPr id="39" name="群組 38"/>
          <p:cNvGrpSpPr/>
          <p:nvPr/>
        </p:nvGrpSpPr>
        <p:grpSpPr>
          <a:xfrm>
            <a:off x="5755275" y="3227362"/>
            <a:ext cx="986535" cy="313923"/>
            <a:chOff x="5840510" y="3244029"/>
            <a:chExt cx="986535" cy="313923"/>
          </a:xfrm>
        </p:grpSpPr>
        <p:sp>
          <p:nvSpPr>
            <p:cNvPr id="35" name="文字方塊 34"/>
            <p:cNvSpPr txBox="1"/>
            <p:nvPr/>
          </p:nvSpPr>
          <p:spPr>
            <a:xfrm>
              <a:off x="5840510" y="3280953"/>
              <a:ext cx="9412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b="1" dirty="0">
                  <a:solidFill>
                    <a:srgbClr val="0000FF"/>
                  </a:solidFill>
                </a:rPr>
                <a:t>夾角</a:t>
              </a:r>
              <a:r>
                <a:rPr lang="zh-TW" altLang="en-US" sz="1200" b="1" dirty="0" smtClean="0">
                  <a:solidFill>
                    <a:srgbClr val="0000FF"/>
                  </a:solidFill>
                </a:rPr>
                <a:t>低於</a:t>
              </a:r>
              <a:r>
                <a:rPr lang="en-US" altLang="zh-TW" sz="1200" b="1" dirty="0" smtClean="0">
                  <a:solidFill>
                    <a:srgbClr val="0000FF"/>
                  </a:solidFill>
                </a:rPr>
                <a:t>90</a:t>
              </a:r>
              <a:endParaRPr lang="zh-TW" altLang="en-US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227" name="文字方塊 226"/>
            <p:cNvSpPr txBox="1"/>
            <p:nvPr/>
          </p:nvSpPr>
          <p:spPr>
            <a:xfrm>
              <a:off x="6591083" y="3244029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800" b="1" dirty="0" smtClean="0">
                  <a:solidFill>
                    <a:srgbClr val="0000FF"/>
                  </a:solidFill>
                </a:rPr>
                <a:t>o</a:t>
              </a:r>
              <a:endParaRPr lang="zh-TW" altLang="en-US" sz="8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8" name="群組 37"/>
          <p:cNvGrpSpPr/>
          <p:nvPr/>
        </p:nvGrpSpPr>
        <p:grpSpPr>
          <a:xfrm>
            <a:off x="5519454" y="3863242"/>
            <a:ext cx="995492" cy="315924"/>
            <a:chOff x="5519454" y="3863242"/>
            <a:chExt cx="995492" cy="315924"/>
          </a:xfrm>
        </p:grpSpPr>
        <p:sp>
          <p:nvSpPr>
            <p:cNvPr id="225" name="文字方塊 224"/>
            <p:cNvSpPr txBox="1"/>
            <p:nvPr/>
          </p:nvSpPr>
          <p:spPr>
            <a:xfrm>
              <a:off x="5519454" y="3902167"/>
              <a:ext cx="9412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dirty="0">
                  <a:solidFill>
                    <a:srgbClr val="0000FF"/>
                  </a:solidFill>
                </a:rPr>
                <a:t>夾角</a:t>
              </a:r>
              <a:r>
                <a:rPr lang="zh-TW" altLang="en-US" sz="1200" dirty="0" smtClean="0">
                  <a:solidFill>
                    <a:srgbClr val="0000FF"/>
                  </a:solidFill>
                </a:rPr>
                <a:t>低於</a:t>
              </a:r>
              <a:r>
                <a:rPr lang="en-US" altLang="zh-TW" sz="1200" dirty="0" smtClean="0">
                  <a:solidFill>
                    <a:srgbClr val="0000FF"/>
                  </a:solidFill>
                </a:rPr>
                <a:t>90</a:t>
              </a:r>
              <a:endParaRPr lang="zh-TW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28" name="文字方塊 227"/>
            <p:cNvSpPr txBox="1"/>
            <p:nvPr/>
          </p:nvSpPr>
          <p:spPr>
            <a:xfrm>
              <a:off x="6278984" y="3863242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800" b="1" dirty="0" smtClean="0">
                  <a:solidFill>
                    <a:srgbClr val="0000FF"/>
                  </a:solidFill>
                </a:rPr>
                <a:t>o</a:t>
              </a:r>
              <a:endParaRPr lang="zh-TW" altLang="en-US" sz="8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29" name="文字方塊 228"/>
          <p:cNvSpPr txBox="1"/>
          <p:nvPr/>
        </p:nvSpPr>
        <p:spPr>
          <a:xfrm>
            <a:off x="6891023" y="3397469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b="1" dirty="0" smtClean="0">
                <a:solidFill>
                  <a:srgbClr val="0000FF"/>
                </a:solidFill>
              </a:rPr>
              <a:t>銲點過於接近導線</a:t>
            </a:r>
            <a:endParaRPr lang="zh-TW" altLang="en-US" sz="1200" b="1" dirty="0">
              <a:solidFill>
                <a:srgbClr val="0000FF"/>
              </a:solidFill>
            </a:endParaRPr>
          </a:p>
        </p:txBody>
      </p:sp>
      <p:cxnSp>
        <p:nvCxnSpPr>
          <p:cNvPr id="230" name="直線接點 229"/>
          <p:cNvCxnSpPr/>
          <p:nvPr/>
        </p:nvCxnSpPr>
        <p:spPr>
          <a:xfrm>
            <a:off x="5759135" y="5194919"/>
            <a:ext cx="817109" cy="0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線接點 230"/>
          <p:cNvCxnSpPr/>
          <p:nvPr/>
        </p:nvCxnSpPr>
        <p:spPr>
          <a:xfrm flipV="1">
            <a:off x="5752040" y="5190457"/>
            <a:ext cx="327026" cy="295334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2" name="圖片 2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717" y="5122489"/>
            <a:ext cx="125748" cy="119460"/>
          </a:xfrm>
          <a:prstGeom prst="rect">
            <a:avLst/>
          </a:prstGeom>
        </p:spPr>
      </p:pic>
      <p:pic>
        <p:nvPicPr>
          <p:cNvPr id="233" name="圖片 2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090" y="5128839"/>
            <a:ext cx="125748" cy="119460"/>
          </a:xfrm>
          <a:prstGeom prst="rect">
            <a:avLst/>
          </a:prstGeom>
        </p:spPr>
      </p:pic>
      <p:pic>
        <p:nvPicPr>
          <p:cNvPr id="234" name="圖片 2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866" y="5122489"/>
            <a:ext cx="125748" cy="119460"/>
          </a:xfrm>
          <a:prstGeom prst="rect">
            <a:avLst/>
          </a:prstGeom>
        </p:spPr>
      </p:pic>
      <p:pic>
        <p:nvPicPr>
          <p:cNvPr id="235" name="圖片 2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771" y="5133515"/>
            <a:ext cx="125748" cy="119460"/>
          </a:xfrm>
          <a:prstGeom prst="rect">
            <a:avLst/>
          </a:prstGeom>
        </p:spPr>
      </p:pic>
      <p:pic>
        <p:nvPicPr>
          <p:cNvPr id="236" name="圖片 2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670" y="5122316"/>
            <a:ext cx="125748" cy="119460"/>
          </a:xfrm>
          <a:prstGeom prst="rect">
            <a:avLst/>
          </a:prstGeom>
        </p:spPr>
      </p:pic>
      <p:pic>
        <p:nvPicPr>
          <p:cNvPr id="237" name="圖片 2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813" y="5131109"/>
            <a:ext cx="125748" cy="119460"/>
          </a:xfrm>
          <a:prstGeom prst="rect">
            <a:avLst/>
          </a:prstGeom>
        </p:spPr>
      </p:pic>
      <p:pic>
        <p:nvPicPr>
          <p:cNvPr id="238" name="圖片 2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097" y="5278394"/>
            <a:ext cx="125748" cy="119460"/>
          </a:xfrm>
          <a:prstGeom prst="rect">
            <a:avLst/>
          </a:prstGeom>
        </p:spPr>
      </p:pic>
      <p:grpSp>
        <p:nvGrpSpPr>
          <p:cNvPr id="240" name="群組 239"/>
          <p:cNvGrpSpPr/>
          <p:nvPr/>
        </p:nvGrpSpPr>
        <p:grpSpPr>
          <a:xfrm>
            <a:off x="6135440" y="5254649"/>
            <a:ext cx="995492" cy="315924"/>
            <a:chOff x="5519454" y="3863242"/>
            <a:chExt cx="995492" cy="315924"/>
          </a:xfrm>
        </p:grpSpPr>
        <p:sp>
          <p:nvSpPr>
            <p:cNvPr id="241" name="文字方塊 240"/>
            <p:cNvSpPr txBox="1"/>
            <p:nvPr/>
          </p:nvSpPr>
          <p:spPr>
            <a:xfrm>
              <a:off x="5519454" y="3902167"/>
              <a:ext cx="9412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dirty="0">
                  <a:solidFill>
                    <a:srgbClr val="0000FF"/>
                  </a:solidFill>
                </a:rPr>
                <a:t>夾角</a:t>
              </a:r>
              <a:r>
                <a:rPr lang="zh-TW" altLang="en-US" sz="1200" dirty="0" smtClean="0">
                  <a:solidFill>
                    <a:srgbClr val="0000FF"/>
                  </a:solidFill>
                </a:rPr>
                <a:t>低於</a:t>
              </a:r>
              <a:r>
                <a:rPr lang="en-US" altLang="zh-TW" sz="1200" dirty="0" smtClean="0">
                  <a:solidFill>
                    <a:srgbClr val="0000FF"/>
                  </a:solidFill>
                </a:rPr>
                <a:t>90</a:t>
              </a:r>
              <a:endParaRPr lang="zh-TW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42" name="文字方塊 241"/>
            <p:cNvSpPr txBox="1"/>
            <p:nvPr/>
          </p:nvSpPr>
          <p:spPr>
            <a:xfrm>
              <a:off x="6278984" y="3863242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800" dirty="0" smtClean="0">
                  <a:solidFill>
                    <a:srgbClr val="0000FF"/>
                  </a:solidFill>
                </a:rPr>
                <a:t>o</a:t>
              </a:r>
              <a:endParaRPr lang="zh-TW" altLang="en-US" sz="800" dirty="0">
                <a:solidFill>
                  <a:srgbClr val="0000FF"/>
                </a:solidFill>
              </a:endParaRPr>
            </a:p>
          </p:txBody>
        </p:sp>
      </p:grpSp>
      <p:pic>
        <p:nvPicPr>
          <p:cNvPr id="243" name="圖片 2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74" y="5422968"/>
            <a:ext cx="125748" cy="119460"/>
          </a:xfrm>
          <a:prstGeom prst="rect">
            <a:avLst/>
          </a:prstGeom>
        </p:spPr>
      </p:pic>
      <p:pic>
        <p:nvPicPr>
          <p:cNvPr id="244" name="圖片 2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977" y="5288690"/>
            <a:ext cx="125748" cy="119460"/>
          </a:xfrm>
          <a:prstGeom prst="rect">
            <a:avLst/>
          </a:prstGeom>
        </p:spPr>
      </p:pic>
      <p:pic>
        <p:nvPicPr>
          <p:cNvPr id="245" name="圖片 2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67" y="5436141"/>
            <a:ext cx="125748" cy="119460"/>
          </a:xfrm>
          <a:prstGeom prst="rect">
            <a:avLst/>
          </a:prstGeom>
        </p:spPr>
      </p:pic>
      <p:pic>
        <p:nvPicPr>
          <p:cNvPr id="246" name="圖片 2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542" y="5585100"/>
            <a:ext cx="125748" cy="119460"/>
          </a:xfrm>
          <a:prstGeom prst="rect">
            <a:avLst/>
          </a:prstGeom>
        </p:spPr>
      </p:pic>
      <p:pic>
        <p:nvPicPr>
          <p:cNvPr id="247" name="圖片 2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403" y="4958794"/>
            <a:ext cx="125748" cy="119460"/>
          </a:xfrm>
          <a:prstGeom prst="rect">
            <a:avLst/>
          </a:prstGeom>
        </p:spPr>
      </p:pic>
      <p:pic>
        <p:nvPicPr>
          <p:cNvPr id="248" name="圖片 2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791" y="4787474"/>
            <a:ext cx="125748" cy="11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0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/>
          <a:lstStyle/>
          <a:p>
            <a:r>
              <a:rPr lang="zh-TW" altLang="en-US" sz="6600" dirty="0" smtClean="0"/>
              <a:t>電子電路佈線</a:t>
            </a:r>
            <a:endParaRPr lang="zh-TW" altLang="en-US" sz="66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3139-5ABF-4FB5-98B5-E85D091FC880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51520" y="6381328"/>
            <a:ext cx="21162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dirty="0" smtClean="0"/>
              <a:t>Electronic </a:t>
            </a:r>
            <a:r>
              <a:rPr lang="en-US" altLang="zh-TW" sz="1000" dirty="0"/>
              <a:t>circuit layout </a:t>
            </a:r>
            <a:r>
              <a:rPr lang="en-US" altLang="zh-TW" sz="1000" dirty="0" smtClean="0"/>
              <a:t>by </a:t>
            </a:r>
            <a:r>
              <a:rPr lang="en-US" altLang="zh-TW" sz="1000" dirty="0" err="1" smtClean="0"/>
              <a:t>Ching</a:t>
            </a:r>
            <a:r>
              <a:rPr lang="en-US" altLang="zh-TW" sz="1000" dirty="0" smtClean="0"/>
              <a:t> </a:t>
            </a:r>
            <a:r>
              <a:rPr lang="en-US" altLang="zh-TW" sz="1000" dirty="0" err="1" smtClean="0"/>
              <a:t>Fure</a:t>
            </a:r>
            <a:r>
              <a:rPr lang="en-US" altLang="zh-TW" sz="1000" dirty="0" smtClean="0"/>
              <a:t> Chi</a:t>
            </a:r>
            <a:endParaRPr lang="zh-TW" altLang="en-US" sz="1000" dirty="0"/>
          </a:p>
        </p:txBody>
      </p:sp>
      <p:sp>
        <p:nvSpPr>
          <p:cNvPr id="96" name="文字方塊 95"/>
          <p:cNvSpPr txBox="1"/>
          <p:nvPr/>
        </p:nvSpPr>
        <p:spPr>
          <a:xfrm flipH="1">
            <a:off x="2988875" y="2107456"/>
            <a:ext cx="3166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FFC000"/>
                </a:solidFill>
              </a:rPr>
              <a:t>2</a:t>
            </a:r>
            <a:r>
              <a:rPr lang="zh-TW" altLang="en-US" sz="2400" dirty="0" smtClean="0">
                <a:solidFill>
                  <a:srgbClr val="FFC000"/>
                </a:solidFill>
              </a:rPr>
              <a:t> 個電阻串聯佈線範例</a:t>
            </a:r>
            <a:endParaRPr lang="zh-TW" altLang="en-US" sz="2400" dirty="0">
              <a:solidFill>
                <a:srgbClr val="FFC000"/>
              </a:solidFill>
            </a:endParaRPr>
          </a:p>
        </p:txBody>
      </p:sp>
      <p:pic>
        <p:nvPicPr>
          <p:cNvPr id="190" name="圖片 18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630" y="2636912"/>
            <a:ext cx="3425069" cy="3431852"/>
          </a:xfrm>
          <a:prstGeom prst="rect">
            <a:avLst/>
          </a:prstGeom>
        </p:spPr>
      </p:pic>
      <p:pic>
        <p:nvPicPr>
          <p:cNvPr id="239" name="圖片 2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18" y="2990931"/>
            <a:ext cx="496703" cy="106886"/>
          </a:xfrm>
          <a:prstGeom prst="rect">
            <a:avLst/>
          </a:prstGeom>
        </p:spPr>
      </p:pic>
      <p:pic>
        <p:nvPicPr>
          <p:cNvPr id="249" name="圖片 2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577" y="3203223"/>
            <a:ext cx="109743" cy="499942"/>
          </a:xfrm>
          <a:prstGeom prst="rect">
            <a:avLst/>
          </a:prstGeom>
        </p:spPr>
      </p:pic>
      <p:cxnSp>
        <p:nvCxnSpPr>
          <p:cNvPr id="250" name="直線接點 249"/>
          <p:cNvCxnSpPr/>
          <p:nvPr/>
        </p:nvCxnSpPr>
        <p:spPr>
          <a:xfrm>
            <a:off x="6807766" y="3044374"/>
            <a:ext cx="486682" cy="0"/>
          </a:xfrm>
          <a:prstGeom prst="line">
            <a:avLst/>
          </a:prstGeom>
          <a:ln w="254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直線接點 250"/>
          <p:cNvCxnSpPr/>
          <p:nvPr/>
        </p:nvCxnSpPr>
        <p:spPr>
          <a:xfrm>
            <a:off x="5822636" y="3051434"/>
            <a:ext cx="486682" cy="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直線接點 251"/>
          <p:cNvCxnSpPr/>
          <p:nvPr/>
        </p:nvCxnSpPr>
        <p:spPr>
          <a:xfrm>
            <a:off x="5829779" y="4023253"/>
            <a:ext cx="1466385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直線接點 252"/>
          <p:cNvCxnSpPr>
            <a:endCxn id="249" idx="0"/>
          </p:cNvCxnSpPr>
          <p:nvPr/>
        </p:nvCxnSpPr>
        <p:spPr>
          <a:xfrm flipH="1">
            <a:off x="7294449" y="3044374"/>
            <a:ext cx="1715" cy="158849"/>
          </a:xfrm>
          <a:prstGeom prst="line">
            <a:avLst/>
          </a:prstGeom>
          <a:ln w="254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直線接點 253"/>
          <p:cNvCxnSpPr/>
          <p:nvPr/>
        </p:nvCxnSpPr>
        <p:spPr>
          <a:xfrm>
            <a:off x="7293118" y="3703165"/>
            <a:ext cx="3046" cy="320088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5" name="圖片 2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472" y="3123798"/>
            <a:ext cx="226727" cy="800212"/>
          </a:xfrm>
          <a:prstGeom prst="rect">
            <a:avLst/>
          </a:prstGeom>
        </p:spPr>
      </p:pic>
      <p:pic>
        <p:nvPicPr>
          <p:cNvPr id="256" name="圖片 2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809" y="2985635"/>
            <a:ext cx="127653" cy="127653"/>
          </a:xfrm>
          <a:prstGeom prst="rect">
            <a:avLst/>
          </a:prstGeom>
        </p:spPr>
      </p:pic>
      <p:pic>
        <p:nvPicPr>
          <p:cNvPr id="257" name="圖片 2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952" y="3959426"/>
            <a:ext cx="127653" cy="127653"/>
          </a:xfrm>
          <a:prstGeom prst="rect">
            <a:avLst/>
          </a:prstGeom>
        </p:spPr>
      </p:pic>
      <p:cxnSp>
        <p:nvCxnSpPr>
          <p:cNvPr id="258" name="直線接點 257"/>
          <p:cNvCxnSpPr>
            <a:stCxn id="255" idx="0"/>
          </p:cNvCxnSpPr>
          <p:nvPr/>
        </p:nvCxnSpPr>
        <p:spPr>
          <a:xfrm flipV="1">
            <a:off x="5202836" y="3051434"/>
            <a:ext cx="626943" cy="7236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直線接點 258"/>
          <p:cNvCxnSpPr>
            <a:stCxn id="255" idx="2"/>
          </p:cNvCxnSpPr>
          <p:nvPr/>
        </p:nvCxnSpPr>
        <p:spPr>
          <a:xfrm>
            <a:off x="5202836" y="3924010"/>
            <a:ext cx="626943" cy="986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文字方塊 259"/>
          <p:cNvSpPr txBox="1"/>
          <p:nvPr/>
        </p:nvSpPr>
        <p:spPr>
          <a:xfrm>
            <a:off x="6392770" y="266231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R</a:t>
            </a:r>
            <a:r>
              <a:rPr lang="en-US" altLang="zh-TW" sz="1400" dirty="0" smtClean="0">
                <a:solidFill>
                  <a:srgbClr val="0000FF"/>
                </a:solidFill>
              </a:rPr>
              <a:t>1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261" name="文字方塊 260"/>
          <p:cNvSpPr txBox="1"/>
          <p:nvPr/>
        </p:nvSpPr>
        <p:spPr>
          <a:xfrm>
            <a:off x="7319027" y="3274719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R</a:t>
            </a:r>
            <a:r>
              <a:rPr lang="en-US" altLang="zh-TW" sz="1400" dirty="0" smtClean="0">
                <a:solidFill>
                  <a:srgbClr val="0000FF"/>
                </a:solidFill>
              </a:rPr>
              <a:t>2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262" name="文字方塊 261"/>
          <p:cNvSpPr txBox="1"/>
          <p:nvPr/>
        </p:nvSpPr>
        <p:spPr>
          <a:xfrm>
            <a:off x="4788024" y="333383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cxnSp>
        <p:nvCxnSpPr>
          <p:cNvPr id="264" name="直線接點 263"/>
          <p:cNvCxnSpPr/>
          <p:nvPr/>
        </p:nvCxnSpPr>
        <p:spPr>
          <a:xfrm>
            <a:off x="1272801" y="3131761"/>
            <a:ext cx="531671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5" name="圖片 26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253" y="3582857"/>
            <a:ext cx="304843" cy="1468960"/>
          </a:xfrm>
          <a:prstGeom prst="rect">
            <a:avLst/>
          </a:prstGeom>
        </p:spPr>
      </p:pic>
      <p:cxnSp>
        <p:nvCxnSpPr>
          <p:cNvPr id="266" name="直線接點 265"/>
          <p:cNvCxnSpPr/>
          <p:nvPr/>
        </p:nvCxnSpPr>
        <p:spPr>
          <a:xfrm>
            <a:off x="3347269" y="3114805"/>
            <a:ext cx="0" cy="468052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7" name="圖片 2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934411"/>
            <a:ext cx="342948" cy="443927"/>
          </a:xfrm>
          <a:prstGeom prst="rect">
            <a:avLst/>
          </a:prstGeom>
        </p:spPr>
      </p:pic>
      <p:cxnSp>
        <p:nvCxnSpPr>
          <p:cNvPr id="268" name="直線接點 267"/>
          <p:cNvCxnSpPr>
            <a:endCxn id="267" idx="0"/>
          </p:cNvCxnSpPr>
          <p:nvPr/>
        </p:nvCxnSpPr>
        <p:spPr>
          <a:xfrm>
            <a:off x="1287090" y="3127121"/>
            <a:ext cx="0" cy="80729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直線接點 268"/>
          <p:cNvCxnSpPr/>
          <p:nvPr/>
        </p:nvCxnSpPr>
        <p:spPr>
          <a:xfrm>
            <a:off x="3350912" y="5049208"/>
            <a:ext cx="0" cy="252000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直線接點 269"/>
          <p:cNvCxnSpPr/>
          <p:nvPr/>
        </p:nvCxnSpPr>
        <p:spPr>
          <a:xfrm>
            <a:off x="1272801" y="5286988"/>
            <a:ext cx="706911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直線接點 270"/>
          <p:cNvCxnSpPr/>
          <p:nvPr/>
        </p:nvCxnSpPr>
        <p:spPr>
          <a:xfrm>
            <a:off x="1287090" y="4377326"/>
            <a:ext cx="0" cy="90966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2" name="圖片 27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473" y="2973464"/>
            <a:ext cx="1470865" cy="304843"/>
          </a:xfrm>
          <a:prstGeom prst="rect">
            <a:avLst/>
          </a:prstGeom>
        </p:spPr>
      </p:pic>
      <p:cxnSp>
        <p:nvCxnSpPr>
          <p:cNvPr id="273" name="直線接點 272"/>
          <p:cNvCxnSpPr/>
          <p:nvPr/>
        </p:nvCxnSpPr>
        <p:spPr>
          <a:xfrm>
            <a:off x="3131245" y="3125884"/>
            <a:ext cx="223200" cy="0"/>
          </a:xfrm>
          <a:prstGeom prst="line">
            <a:avLst/>
          </a:prstGeom>
          <a:ln w="2921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文字方塊 273"/>
          <p:cNvSpPr txBox="1"/>
          <p:nvPr/>
        </p:nvSpPr>
        <p:spPr>
          <a:xfrm>
            <a:off x="2314237" y="260413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</a:t>
            </a:r>
            <a:r>
              <a:rPr lang="en-US" altLang="zh-TW" sz="1400" dirty="0" smtClean="0"/>
              <a:t>1</a:t>
            </a:r>
            <a:endParaRPr lang="zh-TW" altLang="en-US" dirty="0"/>
          </a:p>
        </p:txBody>
      </p:sp>
      <p:sp>
        <p:nvSpPr>
          <p:cNvPr id="275" name="文字方塊 274"/>
          <p:cNvSpPr txBox="1"/>
          <p:nvPr/>
        </p:nvSpPr>
        <p:spPr>
          <a:xfrm>
            <a:off x="3479258" y="408670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</a:t>
            </a:r>
            <a:r>
              <a:rPr lang="en-US" altLang="zh-TW" sz="1400" dirty="0" smtClean="0"/>
              <a:t>2</a:t>
            </a:r>
            <a:endParaRPr lang="zh-TW" altLang="en-US" dirty="0"/>
          </a:p>
        </p:txBody>
      </p:sp>
      <p:sp>
        <p:nvSpPr>
          <p:cNvPr id="276" name="文字方塊 275"/>
          <p:cNvSpPr txBox="1"/>
          <p:nvPr/>
        </p:nvSpPr>
        <p:spPr>
          <a:xfrm>
            <a:off x="804312" y="396763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pic>
        <p:nvPicPr>
          <p:cNvPr id="279" name="圖片 27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35023" y="5165010"/>
            <a:ext cx="109743" cy="499942"/>
          </a:xfrm>
          <a:prstGeom prst="rect">
            <a:avLst/>
          </a:prstGeom>
        </p:spPr>
      </p:pic>
      <p:pic>
        <p:nvPicPr>
          <p:cNvPr id="280" name="圖片 27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91460" y="5165010"/>
            <a:ext cx="109743" cy="499942"/>
          </a:xfrm>
          <a:prstGeom prst="rect">
            <a:avLst/>
          </a:prstGeom>
        </p:spPr>
      </p:pic>
      <p:pic>
        <p:nvPicPr>
          <p:cNvPr id="281" name="圖片 28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952" y="4454357"/>
            <a:ext cx="127653" cy="127653"/>
          </a:xfrm>
          <a:prstGeom prst="rect">
            <a:avLst/>
          </a:prstGeom>
        </p:spPr>
      </p:pic>
      <p:pic>
        <p:nvPicPr>
          <p:cNvPr id="278" name="圖片 27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459979"/>
            <a:ext cx="496703" cy="106886"/>
          </a:xfrm>
          <a:prstGeom prst="rect">
            <a:avLst/>
          </a:prstGeom>
        </p:spPr>
      </p:pic>
      <p:pic>
        <p:nvPicPr>
          <p:cNvPr id="277" name="圖片 2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676" y="4462230"/>
            <a:ext cx="496703" cy="106886"/>
          </a:xfrm>
          <a:prstGeom prst="rect">
            <a:avLst/>
          </a:prstGeom>
        </p:spPr>
      </p:pic>
      <p:pic>
        <p:nvPicPr>
          <p:cNvPr id="283" name="圖片 28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952" y="4616543"/>
            <a:ext cx="127653" cy="127653"/>
          </a:xfrm>
          <a:prstGeom prst="rect">
            <a:avLst/>
          </a:prstGeom>
        </p:spPr>
      </p:pic>
      <p:pic>
        <p:nvPicPr>
          <p:cNvPr id="288" name="圖片 28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906" y="5108994"/>
            <a:ext cx="127653" cy="127653"/>
          </a:xfrm>
          <a:prstGeom prst="rect">
            <a:avLst/>
          </a:prstGeom>
        </p:spPr>
      </p:pic>
      <p:pic>
        <p:nvPicPr>
          <p:cNvPr id="291" name="圖片 29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287" y="5427636"/>
            <a:ext cx="127653" cy="12765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746300" y="4915717"/>
            <a:ext cx="820697" cy="976218"/>
          </a:xfrm>
          <a:prstGeom prst="rect">
            <a:avLst/>
          </a:prstGeom>
          <a:noFill/>
          <a:ln w="63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2" name="文字方塊 311"/>
          <p:cNvSpPr txBox="1"/>
          <p:nvPr/>
        </p:nvSpPr>
        <p:spPr>
          <a:xfrm>
            <a:off x="5815880" y="4853029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R</a:t>
            </a:r>
            <a:r>
              <a:rPr lang="en-US" altLang="zh-TW" sz="1400" dirty="0" smtClean="0">
                <a:solidFill>
                  <a:srgbClr val="0000FF"/>
                </a:solidFill>
              </a:rPr>
              <a:t>1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311" name="文字方塊 310"/>
          <p:cNvSpPr txBox="1"/>
          <p:nvPr/>
        </p:nvSpPr>
        <p:spPr>
          <a:xfrm>
            <a:off x="6084199" y="4148699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R</a:t>
            </a:r>
            <a:r>
              <a:rPr lang="en-US" altLang="zh-TW" sz="1400" dirty="0" smtClean="0">
                <a:solidFill>
                  <a:srgbClr val="0000FF"/>
                </a:solidFill>
              </a:rPr>
              <a:t>1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313" name="文字方塊 312"/>
          <p:cNvSpPr txBox="1"/>
          <p:nvPr/>
        </p:nvSpPr>
        <p:spPr>
          <a:xfrm>
            <a:off x="6703895" y="415643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R</a:t>
            </a:r>
            <a:r>
              <a:rPr lang="en-US" altLang="zh-TW" sz="1400" dirty="0" smtClean="0">
                <a:solidFill>
                  <a:srgbClr val="0000FF"/>
                </a:solidFill>
              </a:rPr>
              <a:t>2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316" name="文字方塊 315"/>
          <p:cNvSpPr txBox="1"/>
          <p:nvPr/>
        </p:nvSpPr>
        <p:spPr>
          <a:xfrm>
            <a:off x="6037490" y="4852433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R</a:t>
            </a:r>
            <a:r>
              <a:rPr lang="en-US" altLang="zh-TW" sz="1400" dirty="0" smtClean="0">
                <a:solidFill>
                  <a:srgbClr val="0000FF"/>
                </a:solidFill>
              </a:rPr>
              <a:t>2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317" name="文字方塊 316"/>
          <p:cNvSpPr txBox="1"/>
          <p:nvPr/>
        </p:nvSpPr>
        <p:spPr>
          <a:xfrm>
            <a:off x="5540122" y="431733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+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18" name="文字方塊 317"/>
          <p:cNvSpPr txBox="1"/>
          <p:nvPr/>
        </p:nvSpPr>
        <p:spPr>
          <a:xfrm>
            <a:off x="5540984" y="498101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+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19" name="文字方塊 318"/>
          <p:cNvSpPr txBox="1"/>
          <p:nvPr/>
        </p:nvSpPr>
        <p:spPr>
          <a:xfrm>
            <a:off x="5548498" y="278626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+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20" name="文字方塊 319"/>
          <p:cNvSpPr txBox="1"/>
          <p:nvPr/>
        </p:nvSpPr>
        <p:spPr>
          <a:xfrm>
            <a:off x="5548498" y="372015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BatangChe" pitchFamily="49" charset="-127"/>
                <a:ea typeface="BatangChe" pitchFamily="49" charset="-127"/>
              </a:rPr>
              <a:t>-</a:t>
            </a:r>
            <a:endParaRPr lang="zh-TW" altLang="en-US" b="1" dirty="0">
              <a:solidFill>
                <a:schemeClr val="bg1"/>
              </a:solidFill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321" name="文字方塊 320"/>
          <p:cNvSpPr txBox="1"/>
          <p:nvPr/>
        </p:nvSpPr>
        <p:spPr>
          <a:xfrm>
            <a:off x="5544651" y="449284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BatangChe" pitchFamily="49" charset="-127"/>
                <a:ea typeface="BatangChe" pitchFamily="49" charset="-127"/>
              </a:rPr>
              <a:t>-</a:t>
            </a:r>
            <a:endParaRPr lang="zh-TW" altLang="en-US" b="1" dirty="0">
              <a:solidFill>
                <a:schemeClr val="bg1"/>
              </a:solidFill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322" name="文字方塊 321"/>
          <p:cNvSpPr txBox="1"/>
          <p:nvPr/>
        </p:nvSpPr>
        <p:spPr>
          <a:xfrm>
            <a:off x="5544651" y="529752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BatangChe" pitchFamily="49" charset="-127"/>
                <a:ea typeface="BatangChe" pitchFamily="49" charset="-127"/>
              </a:rPr>
              <a:t>-</a:t>
            </a:r>
            <a:endParaRPr lang="zh-TW" altLang="en-US" b="1" dirty="0">
              <a:solidFill>
                <a:schemeClr val="bg1"/>
              </a:solidFill>
              <a:latin typeface="BatangChe" pitchFamily="49" charset="-127"/>
              <a:ea typeface="BatangChe" pitchFamily="49" charset="-127"/>
            </a:endParaRPr>
          </a:p>
        </p:txBody>
      </p:sp>
      <p:cxnSp>
        <p:nvCxnSpPr>
          <p:cNvPr id="78" name="直線接點 77"/>
          <p:cNvCxnSpPr/>
          <p:nvPr/>
        </p:nvCxnSpPr>
        <p:spPr>
          <a:xfrm>
            <a:off x="1907704" y="5292700"/>
            <a:ext cx="1459084" cy="0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75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地平線">
  <a:themeElements>
    <a:clrScheme name="地平線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地平線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地平線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5949</TotalTime>
  <Words>707</Words>
  <Application>Microsoft Office PowerPoint</Application>
  <PresentationFormat>如螢幕大小 (4:3)</PresentationFormat>
  <Paragraphs>288</Paragraphs>
  <Slides>20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地平線</vt:lpstr>
      <vt:lpstr>電子電路佈線</vt:lpstr>
      <vt:lpstr>電子電路佈線</vt:lpstr>
      <vt:lpstr>電子電路佈線</vt:lpstr>
      <vt:lpstr>電子電路佈線</vt:lpstr>
      <vt:lpstr>電子電路佈線</vt:lpstr>
      <vt:lpstr>電子電路佈線</vt:lpstr>
      <vt:lpstr>電子電路佈線</vt:lpstr>
      <vt:lpstr>電子電路佈線</vt:lpstr>
      <vt:lpstr>電子電路佈線</vt:lpstr>
      <vt:lpstr>電子電路佈線</vt:lpstr>
      <vt:lpstr>電子電路佈線</vt:lpstr>
      <vt:lpstr>電子電路佈線</vt:lpstr>
      <vt:lpstr>電子電路佈線</vt:lpstr>
      <vt:lpstr>電子電路佈線</vt:lpstr>
      <vt:lpstr>電子電路佈線</vt:lpstr>
      <vt:lpstr>電子電路佈線</vt:lpstr>
      <vt:lpstr>電子電路佈線</vt:lpstr>
      <vt:lpstr>電子電路佈線</vt:lpstr>
      <vt:lpstr>電子電路佈線</vt:lpstr>
      <vt:lpstr>謝謝收看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第二章</dc:title>
  <dc:creator>Windows 使用者</dc:creator>
  <cp:lastModifiedBy>Windows 使用者</cp:lastModifiedBy>
  <cp:revision>98</cp:revision>
  <dcterms:created xsi:type="dcterms:W3CDTF">2020-03-12T00:35:15Z</dcterms:created>
  <dcterms:modified xsi:type="dcterms:W3CDTF">2020-04-28T00:38:10Z</dcterms:modified>
</cp:coreProperties>
</file>