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86" r:id="rId9"/>
    <p:sldId id="265" r:id="rId10"/>
    <p:sldId id="264" r:id="rId11"/>
    <p:sldId id="267" r:id="rId12"/>
    <p:sldId id="285" r:id="rId13"/>
    <p:sldId id="257" r:id="rId14"/>
    <p:sldId id="269" r:id="rId15"/>
    <p:sldId id="270" r:id="rId16"/>
    <p:sldId id="271" r:id="rId17"/>
    <p:sldId id="268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78" r:id="rId27"/>
    <p:sldId id="281" r:id="rId28"/>
    <p:sldId id="282" r:id="rId29"/>
    <p:sldId id="283" r:id="rId30"/>
    <p:sldId id="284" r:id="rId31"/>
    <p:sldId id="287" r:id="rId3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333A9CE-3D31-48F3-B25B-9CCAB012DE66}" type="datetimeFigureOut">
              <a:rPr lang="zh-TW" altLang="en-US" smtClean="0"/>
              <a:t>2018/1/13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A6950B9-91E3-4F42-ABBF-6C74C54885E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57200" y="2222301"/>
            <a:ext cx="8229600" cy="4231035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指標是一種以記憶體映射的方式控制硬體，此硬體包刮記憶體或周邊硬體 </a:t>
            </a:r>
            <a:r>
              <a:rPr lang="en-US" altLang="zh-TW" dirty="0" smtClean="0"/>
              <a:t>I/O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指標佔用記憶體大小與映射的資料型態無關。</a:t>
            </a:r>
            <a:endParaRPr lang="en-US" altLang="zh-TW" dirty="0" smtClean="0"/>
          </a:p>
          <a:p>
            <a:r>
              <a:rPr lang="zh-TW" altLang="en-US" dirty="0"/>
              <a:t>指標佔用記憶體</a:t>
            </a:r>
            <a:r>
              <a:rPr lang="zh-TW" altLang="en-US" dirty="0" smtClean="0"/>
              <a:t>大小與作業系統能管理的記憶體大小有關。</a:t>
            </a:r>
            <a:endParaRPr lang="en-US" altLang="zh-TW" dirty="0" smtClean="0"/>
          </a:p>
          <a:p>
            <a:r>
              <a:rPr lang="zh-TW" altLang="en-US" dirty="0" smtClean="0"/>
              <a:t>陣列名為一種</a:t>
            </a:r>
            <a:r>
              <a:rPr lang="zh-TW" altLang="en-US" dirty="0"/>
              <a:t>指標常數</a:t>
            </a:r>
            <a:r>
              <a:rPr lang="zh-TW" altLang="en-US" dirty="0" smtClean="0"/>
              <a:t>，指向陣列起始點。</a:t>
            </a:r>
            <a:endParaRPr lang="en-US" altLang="zh-TW" dirty="0" smtClean="0"/>
          </a:p>
          <a:p>
            <a:r>
              <a:rPr lang="zh-TW" altLang="en-US" dirty="0" smtClean="0"/>
              <a:t>陣列與指標的差別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一個是</a:t>
            </a:r>
            <a:r>
              <a:rPr lang="zh-TW" altLang="en-US" dirty="0"/>
              <a:t>常數，另一個</a:t>
            </a:r>
            <a:r>
              <a:rPr lang="zh-TW" altLang="en-US" dirty="0" smtClean="0"/>
              <a:t>是變數。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一個會配置</a:t>
            </a:r>
            <a:r>
              <a:rPr lang="zh-TW" altLang="en-US" dirty="0"/>
              <a:t>記憶體空間</a:t>
            </a:r>
            <a:r>
              <a:rPr lang="zh-TW" altLang="en-US" dirty="0" smtClean="0"/>
              <a:t>，另一個不會。</a:t>
            </a:r>
            <a:endParaRPr lang="en-US" altLang="zh-TW" dirty="0" smtClean="0"/>
          </a:p>
          <a:p>
            <a:r>
              <a:rPr lang="zh-TW" altLang="en-US" dirty="0" smtClean="0"/>
              <a:t>指標</a:t>
            </a:r>
            <a:r>
              <a:rPr lang="en-US" altLang="zh-TW" dirty="0" smtClean="0"/>
              <a:t>+1</a:t>
            </a:r>
            <a:r>
              <a:rPr lang="zh-TW" altLang="en-US" dirty="0" smtClean="0"/>
              <a:t>，實際上是加上指標指向的變數記憶體大小</a:t>
            </a:r>
            <a:r>
              <a:rPr lang="zh-TW" altLang="en-US" dirty="0"/>
              <a:t>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</p:spTree>
    <p:extLst>
      <p:ext uri="{BB962C8B-B14F-4D97-AF65-F5344CB8AC3E}">
        <p14:creationId xmlns:p14="http://schemas.microsoft.com/office/powerpoint/2010/main" val="402863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內容版面配置區 3"/>
          <p:cNvSpPr>
            <a:spLocks noGrp="1"/>
          </p:cNvSpPr>
          <p:nvPr>
            <p:ph idx="1"/>
          </p:nvPr>
        </p:nvSpPr>
        <p:spPr>
          <a:xfrm>
            <a:off x="1231096" y="2773850"/>
            <a:ext cx="3124880" cy="252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=6;</a:t>
            </a:r>
            <a:r>
              <a:rPr lang="zh-TW" altLang="en-US" dirty="0" smtClean="0"/>
              <a:t> </a:t>
            </a:r>
            <a:r>
              <a:rPr lang="en-US" altLang="zh-TW" dirty="0"/>
              <a:t>//</a:t>
            </a:r>
            <a:r>
              <a:rPr lang="zh-TW" altLang="en-US" dirty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=&amp;a;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*it=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617637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文字方塊 3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6744776" y="241143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5885288" y="277611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錯誤用法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885288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299168" y="386104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301050" y="425770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7421" y="429939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6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389361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5885288" y="3494829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1268808" y="3704675"/>
            <a:ext cx="2223072" cy="37360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4" name="直線單箭頭接點 33"/>
          <p:cNvCxnSpPr/>
          <p:nvPr/>
        </p:nvCxnSpPr>
        <p:spPr>
          <a:xfrm flipH="1">
            <a:off x="6372200" y="2776114"/>
            <a:ext cx="576064" cy="166625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40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內容版面配置區 3"/>
          <p:cNvSpPr>
            <a:spLocks noGrp="1"/>
          </p:cNvSpPr>
          <p:nvPr>
            <p:ph idx="1"/>
          </p:nvPr>
        </p:nvSpPr>
        <p:spPr>
          <a:xfrm>
            <a:off x="1231096" y="2773850"/>
            <a:ext cx="3124880" cy="252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=6;</a:t>
            </a:r>
            <a:r>
              <a:rPr lang="zh-TW" altLang="en-US" dirty="0" smtClean="0"/>
              <a:t> </a:t>
            </a:r>
            <a:r>
              <a:rPr lang="en-US" altLang="zh-TW" dirty="0"/>
              <a:t>//</a:t>
            </a:r>
            <a:r>
              <a:rPr lang="zh-TW" altLang="en-US" dirty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=&amp;a;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*it=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錯誤用法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449253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301578" y="464832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iw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885288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5894046" y="46712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299168" y="386104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301050" y="425770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7421" y="429939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389361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5885288" y="3494829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1268808" y="4165089"/>
            <a:ext cx="1575000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0" name="直線單箭頭接點 29"/>
          <p:cNvCxnSpPr/>
          <p:nvPr/>
        </p:nvCxnSpPr>
        <p:spPr>
          <a:xfrm flipH="1">
            <a:off x="6372200" y="3514778"/>
            <a:ext cx="576064" cy="13182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5885288" y="277611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744776" y="241143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893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內容版面配置區 3"/>
          <p:cNvSpPr>
            <a:spLocks noGrp="1"/>
          </p:cNvSpPr>
          <p:nvPr>
            <p:ph idx="1"/>
          </p:nvPr>
        </p:nvSpPr>
        <p:spPr>
          <a:xfrm>
            <a:off x="1231096" y="2773850"/>
            <a:ext cx="3124880" cy="252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=6;</a:t>
            </a:r>
            <a:r>
              <a:rPr lang="zh-TW" altLang="en-US" dirty="0" smtClean="0"/>
              <a:t> </a:t>
            </a:r>
            <a:r>
              <a:rPr lang="en-US" altLang="zh-TW" dirty="0"/>
              <a:t>//</a:t>
            </a:r>
            <a:r>
              <a:rPr lang="zh-TW" altLang="en-US" dirty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=&amp;a;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*it=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錯誤用法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051015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301578" y="4648322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iw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885288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908112" y="501432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5894046" y="46712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5299168" y="386104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301050" y="425770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7421" y="429939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389361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5885288" y="3494829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2" name="矩形 31"/>
          <p:cNvSpPr/>
          <p:nvPr/>
        </p:nvSpPr>
        <p:spPr>
          <a:xfrm>
            <a:off x="1268808" y="4599416"/>
            <a:ext cx="1575000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文字方塊 35"/>
          <p:cNvSpPr txBox="1"/>
          <p:nvPr/>
        </p:nvSpPr>
        <p:spPr>
          <a:xfrm>
            <a:off x="5885288" y="277611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6744776" y="241143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1" name="文字方塊 30"/>
          <p:cNvSpPr txBox="1"/>
          <p:nvPr/>
        </p:nvSpPr>
        <p:spPr>
          <a:xfrm>
            <a:off x="5301578" y="49948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it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758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5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383209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1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715665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1268808" y="2079136"/>
            <a:ext cx="2295080" cy="41376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1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06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5" grpId="0"/>
      <p:bldP spid="16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240904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1268808" y="2566048"/>
            <a:ext cx="1430984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5866976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4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0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438724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1259696" y="2998096"/>
            <a:ext cx="1152064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868144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???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6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27" name="文字方塊 26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98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794510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1259696" y="3447288"/>
            <a:ext cx="1152064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868144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7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28" name="文字方塊 27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24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677215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1259696" y="3886200"/>
            <a:ext cx="158411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868144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6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27" name="文字方塊 26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1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403012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1259696" y="4320528"/>
            <a:ext cx="792056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092926" y="5373364"/>
            <a:ext cx="40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5875758" y="53733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6604650" y="5382508"/>
            <a:ext cx="2572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/>
              <a:t>+1</a:t>
            </a:r>
            <a:r>
              <a:rPr lang="zh-TW" altLang="en-US" sz="1600" dirty="0" smtClean="0"/>
              <a:t>就是</a:t>
            </a:r>
            <a:r>
              <a:rPr lang="en-US" altLang="zh-TW" sz="1600" dirty="0" smtClean="0"/>
              <a:t>+1</a:t>
            </a:r>
            <a:r>
              <a:rPr lang="zh-TW" altLang="en-US" sz="1600" dirty="0" smtClean="0"/>
              <a:t>個 </a:t>
            </a:r>
            <a:r>
              <a:rPr lang="en-US" altLang="zh-TW" sz="1600" dirty="0" smtClean="0"/>
              <a:t>int </a:t>
            </a:r>
            <a:r>
              <a:rPr lang="zh-TW" altLang="en-US" sz="1600" dirty="0" smtClean="0"/>
              <a:t>記憶體長度</a:t>
            </a:r>
            <a:endParaRPr lang="zh-TW" altLang="en-US" sz="1600" dirty="0"/>
          </a:p>
        </p:txBody>
      </p: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76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4" grpId="0"/>
      <p:bldP spid="14" grpId="1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727040" y="2773850"/>
            <a:ext cx="4349016" cy="36074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宣告整數指標</a:t>
            </a:r>
            <a:r>
              <a:rPr lang="en-US" altLang="zh-TW" dirty="0"/>
              <a:t>,</a:t>
            </a:r>
            <a:r>
              <a:rPr lang="zh-TW" altLang="en-US" dirty="0"/>
              <a:t>位置由</a:t>
            </a:r>
            <a:r>
              <a:rPr lang="en-US" altLang="zh-TW" dirty="0" err="1"/>
              <a:t>os</a:t>
            </a:r>
            <a:r>
              <a:rPr lang="zh-TW" altLang="en-US" dirty="0" smtClean="0"/>
              <a:t>安排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en-US" altLang="zh-TW" dirty="0" smtClean="0"/>
              <a:t>int </a:t>
            </a:r>
            <a:r>
              <a:rPr lang="zh-TW" altLang="en-US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; </a:t>
            </a:r>
          </a:p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宣告</a:t>
            </a:r>
            <a:r>
              <a:rPr lang="zh-TW" altLang="en-US" dirty="0" smtClean="0"/>
              <a:t>整數</a:t>
            </a:r>
            <a:r>
              <a:rPr lang="en-US" altLang="zh-TW" dirty="0" smtClean="0"/>
              <a:t>,</a:t>
            </a:r>
            <a:r>
              <a:rPr lang="zh-TW" altLang="en-US" dirty="0"/>
              <a:t>位置由</a:t>
            </a:r>
            <a:r>
              <a:rPr lang="en-US" altLang="zh-TW" dirty="0" err="1"/>
              <a:t>os</a:t>
            </a:r>
            <a:r>
              <a:rPr lang="zh-TW" altLang="en-US" dirty="0"/>
              <a:t>安排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//</a:t>
            </a:r>
            <a:r>
              <a:rPr lang="zh-TW" altLang="en-US" dirty="0" smtClean="0"/>
              <a:t>指標記錄整數變數的位址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    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=&amp;a;</a:t>
            </a:r>
          </a:p>
          <a:p>
            <a:pPr marL="0" indent="0">
              <a:buNone/>
            </a:pPr>
            <a:r>
              <a:rPr lang="en-US" altLang="zh-TW" dirty="0" smtClean="0"/>
              <a:t>//</a:t>
            </a:r>
            <a:r>
              <a:rPr lang="zh-TW" altLang="en-US" dirty="0" smtClean="0"/>
              <a:t>指標指向的變數位址</a:t>
            </a:r>
            <a:r>
              <a:rPr lang="en-US" altLang="zh-TW" dirty="0" smtClean="0"/>
              <a:t>,</a:t>
            </a:r>
            <a:r>
              <a:rPr lang="zh-TW" altLang="en-US" dirty="0" smtClean="0"/>
              <a:t>其內容變更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=8;</a:t>
            </a:r>
          </a:p>
          <a:p>
            <a:pPr marL="0" indent="0">
              <a:buNone/>
            </a:pPr>
            <a:r>
              <a:rPr lang="en-US" altLang="zh-TW" dirty="0" smtClean="0"/>
              <a:t>        a=9;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endParaRPr lang="zh-TW" altLang="en-US" sz="6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483654"/>
              </p:ext>
            </p:extLst>
          </p:nvPr>
        </p:nvGraphicFramePr>
        <p:xfrm>
          <a:off x="5696083" y="2776114"/>
          <a:ext cx="100811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776203" y="27761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976003" y="27738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255858" y="500836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788283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200</a:t>
            </a:r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250488" y="3172893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1250488" y="3917056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5940152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187624" y="4643992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5935544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5911504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???</a:t>
            </a:r>
            <a:endParaRPr lang="zh-TW" altLang="en-US" dirty="0"/>
          </a:p>
        </p:txBody>
      </p:sp>
      <p:cxnSp>
        <p:nvCxnSpPr>
          <p:cNvPr id="20" name="直線單箭頭接點 19"/>
          <p:cNvCxnSpPr>
            <a:stCxn id="10" idx="2"/>
          </p:cNvCxnSpPr>
          <p:nvPr/>
        </p:nvCxnSpPr>
        <p:spPr>
          <a:xfrm flipH="1">
            <a:off x="6444208" y="3514778"/>
            <a:ext cx="643080" cy="14935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36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  <p:bldP spid="12" grpId="1" animBg="1"/>
      <p:bldP spid="13" grpId="0" animBg="1"/>
      <p:bldP spid="13" grpId="1" animBg="1"/>
      <p:bldP spid="14" grpId="0"/>
      <p:bldP spid="15" grpId="0" animBg="1"/>
      <p:bldP spid="16" grpId="0"/>
      <p:bldP spid="18" grpId="0"/>
      <p:bldP spid="18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15825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274592" y="4751432"/>
            <a:ext cx="1425200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29" name="文字方塊 28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3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596026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4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274592" y="5192624"/>
            <a:ext cx="99315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7" name="直線單箭頭接點 26"/>
          <p:cNvCxnSpPr/>
          <p:nvPr/>
        </p:nvCxnSpPr>
        <p:spPr>
          <a:xfrm flipV="1">
            <a:off x="6372200" y="2753604"/>
            <a:ext cx="576064" cy="2638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961120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iq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a=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++;</a:t>
            </a:r>
          </a:p>
          <a:p>
            <a:pPr marL="0" indent="0">
              <a:buNone/>
            </a:pPr>
            <a:r>
              <a:rPr lang="en-US" altLang="zh-TW" dirty="0" smtClean="0"/>
              <a:t>a++;//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=4;</a:t>
            </a:r>
          </a:p>
          <a:p>
            <a:pPr marL="0" indent="0">
              <a:buNone/>
            </a:pPr>
            <a:r>
              <a:rPr lang="en-US" altLang="zh-TW" dirty="0" smtClean="0"/>
              <a:t>*a=7;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7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274592" y="5616672"/>
            <a:ext cx="993152" cy="36004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7" name="直線單箭頭接點 26"/>
          <p:cNvCxnSpPr/>
          <p:nvPr/>
        </p:nvCxnSpPr>
        <p:spPr>
          <a:xfrm flipV="1">
            <a:off x="6372200" y="2385456"/>
            <a:ext cx="576064" cy="2704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4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32665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=a+1;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=ip+1;</a:t>
            </a:r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[1]=19;</a:t>
            </a:r>
          </a:p>
          <a:p>
            <a:pPr marL="0" indent="0">
              <a:buNone/>
            </a:pPr>
            <a:r>
              <a:rPr lang="en-US" altLang="zh-TW" dirty="0" smtClean="0"/>
              <a:t>a[1]=21;</a:t>
            </a:r>
          </a:p>
          <a:p>
            <a:pPr marL="0" indent="0">
              <a:buNone/>
            </a:pPr>
            <a:r>
              <a:rPr lang="en-US" altLang="zh-TW" dirty="0" smtClean="0"/>
              <a:t>*(ip+1)=31;</a:t>
            </a:r>
          </a:p>
          <a:p>
            <a:pPr marL="0" indent="0">
              <a:buNone/>
            </a:pPr>
            <a:r>
              <a:rPr lang="en-US" altLang="zh-TW" dirty="0" smtClean="0"/>
              <a:t>*(a+1)=8;</a:t>
            </a:r>
          </a:p>
          <a:p>
            <a:pPr marL="0" indent="0">
              <a:buNone/>
            </a:pPr>
            <a:r>
              <a:rPr lang="en-US" altLang="zh-TW" dirty="0" smtClean="0"/>
              <a:t>*ip+1=5;//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*a+1=4;//</a:t>
            </a:r>
            <a:r>
              <a:rPr lang="zh-TW" altLang="en-US" dirty="0"/>
              <a:t>錯誤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18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3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705083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104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=a+1;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=ip+1;</a:t>
            </a:r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[1]=19;</a:t>
            </a:r>
          </a:p>
          <a:p>
            <a:pPr marL="0" indent="0">
              <a:buNone/>
            </a:pPr>
            <a:r>
              <a:rPr lang="en-US" altLang="zh-TW" dirty="0" smtClean="0"/>
              <a:t>a[1]=21;</a:t>
            </a:r>
          </a:p>
          <a:p>
            <a:pPr marL="0" indent="0">
              <a:buNone/>
            </a:pPr>
            <a:r>
              <a:rPr lang="en-US" altLang="zh-TW" dirty="0" smtClean="0"/>
              <a:t>*(ip+1)=31;</a:t>
            </a:r>
          </a:p>
          <a:p>
            <a:pPr marL="0" indent="0">
              <a:buNone/>
            </a:pPr>
            <a:r>
              <a:rPr lang="en-US" altLang="zh-TW" dirty="0" smtClean="0"/>
              <a:t>*(a+1)=8;</a:t>
            </a:r>
          </a:p>
          <a:p>
            <a:pPr marL="0" indent="0">
              <a:buNone/>
            </a:pPr>
            <a:r>
              <a:rPr lang="en-US" altLang="zh-TW" dirty="0" smtClean="0"/>
              <a:t>*ip+1=5;//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*a+1=4;//</a:t>
            </a:r>
            <a:r>
              <a:rPr lang="zh-TW" altLang="en-US" dirty="0"/>
              <a:t>錯誤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1280344" y="2551370"/>
            <a:ext cx="1563464" cy="40233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6623656" y="5382508"/>
            <a:ext cx="211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</a:t>
            </a:r>
            <a:r>
              <a:rPr lang="zh-TW" altLang="en-US" dirty="0" smtClean="0"/>
              <a:t>下一個 </a:t>
            </a:r>
            <a:r>
              <a:rPr lang="en-US" altLang="zh-TW" dirty="0" smtClean="0"/>
              <a:t>int</a:t>
            </a:r>
            <a:r>
              <a:rPr lang="zh-TW" altLang="en-US" dirty="0"/>
              <a:t>位址</a:t>
            </a:r>
          </a:p>
        </p:txBody>
      </p: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4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338180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=a+1;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=ip+1;</a:t>
            </a:r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[1]=19;</a:t>
            </a:r>
          </a:p>
          <a:p>
            <a:pPr marL="0" indent="0">
              <a:buNone/>
            </a:pPr>
            <a:r>
              <a:rPr lang="en-US" altLang="zh-TW" dirty="0" smtClean="0"/>
              <a:t>a[1]=21;</a:t>
            </a:r>
          </a:p>
          <a:p>
            <a:pPr marL="0" indent="0">
              <a:buNone/>
            </a:pPr>
            <a:r>
              <a:rPr lang="en-US" altLang="zh-TW" dirty="0" smtClean="0"/>
              <a:t>*(ip+1)=31;</a:t>
            </a:r>
          </a:p>
          <a:p>
            <a:pPr marL="0" indent="0">
              <a:buNone/>
            </a:pPr>
            <a:r>
              <a:rPr lang="en-US" altLang="zh-TW" dirty="0" smtClean="0"/>
              <a:t>*(a+1)=8;</a:t>
            </a:r>
          </a:p>
          <a:p>
            <a:pPr marL="0" indent="0">
              <a:buNone/>
            </a:pPr>
            <a:r>
              <a:rPr lang="en-US" altLang="zh-TW" dirty="0" smtClean="0"/>
              <a:t>*ip+1=5;//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*a+1=4;//</a:t>
            </a:r>
            <a:r>
              <a:rPr lang="zh-TW" altLang="en-US" dirty="0"/>
              <a:t>錯誤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108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11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13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17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1280344" y="2980944"/>
            <a:ext cx="1563464" cy="40233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文字方塊 27"/>
          <p:cNvSpPr txBox="1"/>
          <p:nvPr/>
        </p:nvSpPr>
        <p:spPr>
          <a:xfrm>
            <a:off x="6623656" y="5733256"/>
            <a:ext cx="2520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104</a:t>
            </a:r>
            <a:r>
              <a:rPr lang="zh-TW" altLang="en-US" dirty="0" smtClean="0"/>
              <a:t>下一個 </a:t>
            </a:r>
            <a:r>
              <a:rPr lang="en-US" altLang="zh-TW" dirty="0" smtClean="0"/>
              <a:t>int </a:t>
            </a:r>
            <a:r>
              <a:rPr lang="zh-TW" altLang="en-US" dirty="0"/>
              <a:t>位</a:t>
            </a:r>
            <a:r>
              <a:rPr lang="zh-TW" altLang="en-US" dirty="0" smtClean="0"/>
              <a:t>址</a:t>
            </a:r>
            <a:endParaRPr lang="zh-TW" altLang="en-US" dirty="0"/>
          </a:p>
        </p:txBody>
      </p: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4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423563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[1]=19;</a:t>
            </a:r>
          </a:p>
          <a:p>
            <a:pPr marL="0" indent="0">
              <a:buNone/>
            </a:pPr>
            <a:r>
              <a:rPr lang="en-US" altLang="zh-TW" dirty="0" smtClean="0"/>
              <a:t>a[1]=21;</a:t>
            </a:r>
          </a:p>
          <a:p>
            <a:pPr marL="0" indent="0">
              <a:buNone/>
            </a:pPr>
            <a:r>
              <a:rPr lang="en-US" altLang="zh-TW" dirty="0" smtClean="0"/>
              <a:t>*(ip+1)=31;</a:t>
            </a:r>
          </a:p>
          <a:p>
            <a:pPr marL="0" indent="0">
              <a:buNone/>
            </a:pPr>
            <a:r>
              <a:rPr lang="en-US" altLang="zh-TW" dirty="0" smtClean="0"/>
              <a:t>*(a+1)=8;</a:t>
            </a:r>
          </a:p>
          <a:p>
            <a:pPr marL="0" indent="0">
              <a:buNone/>
            </a:pPr>
            <a:r>
              <a:rPr lang="en-US" altLang="zh-TW" dirty="0" smtClean="0"/>
              <a:t>*ip+1=5;//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*a+1=4;//</a:t>
            </a:r>
            <a:r>
              <a:rPr lang="zh-TW" altLang="en-US" dirty="0"/>
              <a:t>錯誤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108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4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19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280344" y="3429000"/>
            <a:ext cx="1275432" cy="40233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6623656" y="5382508"/>
            <a:ext cx="211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104</a:t>
            </a:r>
            <a:r>
              <a:rPr lang="zh-TW" altLang="en-US" dirty="0" smtClean="0"/>
              <a:t>下一個 </a:t>
            </a:r>
            <a:r>
              <a:rPr lang="en-US" altLang="zh-TW" dirty="0" smtClean="0"/>
              <a:t>int</a:t>
            </a:r>
            <a:r>
              <a:rPr lang="zh-TW" altLang="en-US" dirty="0"/>
              <a:t>位址</a:t>
            </a:r>
          </a:p>
        </p:txBody>
      </p: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268386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[1]=19;</a:t>
            </a:r>
          </a:p>
          <a:p>
            <a:pPr marL="0" indent="0">
              <a:buNone/>
            </a:pPr>
            <a:r>
              <a:rPr lang="en-US" altLang="zh-TW" dirty="0" smtClean="0"/>
              <a:t>a[1]=21;</a:t>
            </a:r>
          </a:p>
          <a:p>
            <a:pPr marL="0" indent="0">
              <a:buNone/>
            </a:pPr>
            <a:r>
              <a:rPr lang="en-US" altLang="zh-TW" dirty="0" smtClean="0"/>
              <a:t>*(ip+1)=31;</a:t>
            </a:r>
          </a:p>
          <a:p>
            <a:pPr marL="0" indent="0">
              <a:buNone/>
            </a:pPr>
            <a:r>
              <a:rPr lang="en-US" altLang="zh-TW" dirty="0" smtClean="0"/>
              <a:t>*(a+1)=8;</a:t>
            </a:r>
          </a:p>
          <a:p>
            <a:pPr marL="0" indent="0">
              <a:buNone/>
            </a:pPr>
            <a:r>
              <a:rPr lang="en-US" altLang="zh-TW" dirty="0" smtClean="0"/>
              <a:t>*ip+1=5;//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*a+1=4;//</a:t>
            </a:r>
            <a:r>
              <a:rPr lang="zh-TW" altLang="en-US" dirty="0"/>
              <a:t>錯誤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21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19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280344" y="3872472"/>
            <a:ext cx="1275432" cy="40233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6623656" y="4708000"/>
            <a:ext cx="211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r>
              <a:rPr lang="zh-TW" altLang="en-US" dirty="0" smtClean="0"/>
              <a:t>下一個 </a:t>
            </a:r>
            <a:r>
              <a:rPr lang="en-US" altLang="zh-TW" dirty="0" smtClean="0"/>
              <a:t>int</a:t>
            </a:r>
            <a:r>
              <a:rPr lang="zh-TW" altLang="en-US" dirty="0"/>
              <a:t>位址</a:t>
            </a:r>
          </a:p>
        </p:txBody>
      </p: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5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463631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[1]=19;</a:t>
            </a:r>
          </a:p>
          <a:p>
            <a:pPr marL="0" indent="0">
              <a:buNone/>
            </a:pPr>
            <a:r>
              <a:rPr lang="en-US" altLang="zh-TW" dirty="0" smtClean="0"/>
              <a:t>a[1]=21;</a:t>
            </a:r>
          </a:p>
          <a:p>
            <a:pPr marL="0" indent="0">
              <a:buNone/>
            </a:pPr>
            <a:r>
              <a:rPr lang="en-US" altLang="zh-TW" dirty="0" smtClean="0"/>
              <a:t>*(ip+1)=31;</a:t>
            </a:r>
          </a:p>
          <a:p>
            <a:pPr marL="0" indent="0">
              <a:buNone/>
            </a:pPr>
            <a:r>
              <a:rPr lang="en-US" altLang="zh-TW" dirty="0" smtClean="0"/>
              <a:t>*(a+1)=8;</a:t>
            </a:r>
          </a:p>
          <a:p>
            <a:pPr marL="0" indent="0">
              <a:buNone/>
            </a:pPr>
            <a:r>
              <a:rPr lang="en-US" altLang="zh-TW" dirty="0" smtClean="0"/>
              <a:t>*ip+1=5;//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*a+1=4;//</a:t>
            </a:r>
            <a:r>
              <a:rPr lang="zh-TW" altLang="en-US" dirty="0"/>
              <a:t>錯誤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108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21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31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280344" y="4286232"/>
            <a:ext cx="1563464" cy="40233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6623656" y="5382360"/>
            <a:ext cx="211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104</a:t>
            </a:r>
            <a:r>
              <a:rPr lang="zh-TW" altLang="en-US" dirty="0" smtClean="0"/>
              <a:t>下一個 </a:t>
            </a:r>
            <a:r>
              <a:rPr lang="en-US" altLang="zh-TW" dirty="0" smtClean="0"/>
              <a:t>int</a:t>
            </a:r>
            <a:r>
              <a:rPr lang="zh-TW" altLang="en-US" dirty="0"/>
              <a:t>位址</a:t>
            </a:r>
          </a:p>
        </p:txBody>
      </p: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619584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[1]=19;</a:t>
            </a:r>
          </a:p>
          <a:p>
            <a:pPr marL="0" indent="0">
              <a:buNone/>
            </a:pPr>
            <a:r>
              <a:rPr lang="en-US" altLang="zh-TW" dirty="0" smtClean="0"/>
              <a:t>a[1]=21;</a:t>
            </a:r>
          </a:p>
          <a:p>
            <a:pPr marL="0" indent="0">
              <a:buNone/>
            </a:pPr>
            <a:r>
              <a:rPr lang="en-US" altLang="zh-TW" dirty="0" smtClean="0"/>
              <a:t>*(ip+1)=31;</a:t>
            </a:r>
          </a:p>
          <a:p>
            <a:pPr marL="0" indent="0">
              <a:buNone/>
            </a:pPr>
            <a:r>
              <a:rPr lang="en-US" altLang="zh-TW" dirty="0" smtClean="0"/>
              <a:t>*(a+1)=8;</a:t>
            </a:r>
          </a:p>
          <a:p>
            <a:pPr marL="0" indent="0">
              <a:buNone/>
            </a:pPr>
            <a:r>
              <a:rPr lang="en-US" altLang="zh-TW" dirty="0" smtClean="0"/>
              <a:t>*ip+1=5;//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*a+1=4;//</a:t>
            </a:r>
            <a:r>
              <a:rPr lang="zh-TW" altLang="en-US" dirty="0"/>
              <a:t>錯誤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8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31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280344" y="4718280"/>
            <a:ext cx="1419448" cy="40233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文字方塊 26"/>
          <p:cNvSpPr txBox="1"/>
          <p:nvPr/>
        </p:nvSpPr>
        <p:spPr>
          <a:xfrm>
            <a:off x="6623656" y="4715852"/>
            <a:ext cx="211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r>
              <a:rPr lang="zh-TW" altLang="en-US" dirty="0" smtClean="0"/>
              <a:t>下一個 </a:t>
            </a:r>
            <a:r>
              <a:rPr lang="en-US" altLang="zh-TW" dirty="0" smtClean="0"/>
              <a:t>int</a:t>
            </a:r>
            <a:r>
              <a:rPr lang="zh-TW" altLang="en-US" dirty="0"/>
              <a:t>位址</a:t>
            </a:r>
          </a:p>
        </p:txBody>
      </p:sp>
      <p:sp>
        <p:nvSpPr>
          <p:cNvPr id="2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66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內容版面配置區 3"/>
          <p:cNvSpPr>
            <a:spLocks noGrp="1"/>
          </p:cNvSpPr>
          <p:nvPr>
            <p:ph idx="1"/>
          </p:nvPr>
        </p:nvSpPr>
        <p:spPr>
          <a:xfrm>
            <a:off x="727040" y="2773850"/>
            <a:ext cx="4349016" cy="36074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宣告整數指標</a:t>
            </a:r>
            <a:r>
              <a:rPr lang="en-US" altLang="zh-TW" dirty="0"/>
              <a:t>,</a:t>
            </a:r>
            <a:r>
              <a:rPr lang="zh-TW" altLang="en-US" dirty="0"/>
              <a:t>位置由</a:t>
            </a:r>
            <a:r>
              <a:rPr lang="en-US" altLang="zh-TW" dirty="0" err="1"/>
              <a:t>os</a:t>
            </a:r>
            <a:r>
              <a:rPr lang="zh-TW" altLang="en-US" dirty="0" smtClean="0"/>
              <a:t>安排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en-US" altLang="zh-TW" dirty="0" smtClean="0"/>
              <a:t>int </a:t>
            </a:r>
            <a:r>
              <a:rPr lang="zh-TW" altLang="en-US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; </a:t>
            </a:r>
          </a:p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宣告</a:t>
            </a:r>
            <a:r>
              <a:rPr lang="zh-TW" altLang="en-US" dirty="0" smtClean="0"/>
              <a:t>整數</a:t>
            </a:r>
            <a:r>
              <a:rPr lang="en-US" altLang="zh-TW" dirty="0" smtClean="0"/>
              <a:t>,</a:t>
            </a:r>
            <a:r>
              <a:rPr lang="zh-TW" altLang="en-US" dirty="0"/>
              <a:t>位置由</a:t>
            </a:r>
            <a:r>
              <a:rPr lang="en-US" altLang="zh-TW" dirty="0" err="1"/>
              <a:t>os</a:t>
            </a:r>
            <a:r>
              <a:rPr lang="zh-TW" altLang="en-US" dirty="0"/>
              <a:t>安排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//</a:t>
            </a:r>
            <a:r>
              <a:rPr lang="zh-TW" altLang="en-US" dirty="0" smtClean="0"/>
              <a:t>指標記錄整數變數的位址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    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=&amp;a;</a:t>
            </a:r>
          </a:p>
          <a:p>
            <a:pPr marL="0" indent="0">
              <a:buNone/>
            </a:pPr>
            <a:r>
              <a:rPr lang="en-US" altLang="zh-TW" dirty="0" smtClean="0"/>
              <a:t>//</a:t>
            </a:r>
            <a:r>
              <a:rPr lang="zh-TW" altLang="en-US" dirty="0" smtClean="0"/>
              <a:t>指標指向的變數位址</a:t>
            </a:r>
            <a:r>
              <a:rPr lang="en-US" altLang="zh-TW" dirty="0" smtClean="0"/>
              <a:t>,</a:t>
            </a:r>
            <a:r>
              <a:rPr lang="zh-TW" altLang="en-US" dirty="0" smtClean="0"/>
              <a:t>其內容變更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=8;</a:t>
            </a:r>
          </a:p>
          <a:p>
            <a:pPr marL="0" indent="0">
              <a:buNone/>
            </a:pPr>
            <a:r>
              <a:rPr lang="en-US" altLang="zh-TW" dirty="0" smtClean="0"/>
              <a:t>        a=9;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endParaRPr lang="zh-TW" altLang="en-US" sz="6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375124"/>
              </p:ext>
            </p:extLst>
          </p:nvPr>
        </p:nvGraphicFramePr>
        <p:xfrm>
          <a:off x="5696083" y="2776114"/>
          <a:ext cx="100811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776203" y="27761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976003" y="27738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255858" y="500836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788283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200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940152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935544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87624" y="5373216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8" name="直線單箭頭接點 17"/>
          <p:cNvCxnSpPr/>
          <p:nvPr/>
        </p:nvCxnSpPr>
        <p:spPr>
          <a:xfrm flipV="1">
            <a:off x="6251237" y="3514778"/>
            <a:ext cx="0" cy="14935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0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521525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58757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2" name="內容版面配置區 3"/>
          <p:cNvSpPr>
            <a:spLocks noGrp="1"/>
          </p:cNvSpPr>
          <p:nvPr>
            <p:ph idx="1"/>
          </p:nvPr>
        </p:nvSpPr>
        <p:spPr>
          <a:xfrm>
            <a:off x="1231096" y="2060848"/>
            <a:ext cx="3124880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a[]={11,13,17};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/>
              <a:t>i</a:t>
            </a:r>
            <a:r>
              <a:rPr lang="en-US" altLang="zh-TW" dirty="0" smtClean="0"/>
              <a:t>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r>
              <a:rPr lang="en-US" altLang="zh-TW" dirty="0" err="1" smtClean="0"/>
              <a:t>ip</a:t>
            </a:r>
            <a:r>
              <a:rPr lang="en-US" altLang="zh-TW" dirty="0" smtClean="0"/>
              <a:t>[1]=19;</a:t>
            </a:r>
          </a:p>
          <a:p>
            <a:pPr marL="0" indent="0">
              <a:buNone/>
            </a:pPr>
            <a:r>
              <a:rPr lang="en-US" altLang="zh-TW" dirty="0" smtClean="0"/>
              <a:t>a[1]=21;</a:t>
            </a:r>
          </a:p>
          <a:p>
            <a:pPr marL="0" indent="0">
              <a:buNone/>
            </a:pPr>
            <a:r>
              <a:rPr lang="en-US" altLang="zh-TW" dirty="0" smtClean="0"/>
              <a:t>*(ip+1)=31;</a:t>
            </a:r>
          </a:p>
          <a:p>
            <a:pPr marL="0" indent="0">
              <a:buNone/>
            </a:pPr>
            <a:r>
              <a:rPr lang="en-US" altLang="zh-TW" dirty="0" smtClean="0"/>
              <a:t>*(a+1)=8;</a:t>
            </a:r>
          </a:p>
          <a:p>
            <a:pPr marL="0" indent="0">
              <a:buNone/>
            </a:pPr>
            <a:r>
              <a:rPr lang="en-US" altLang="zh-TW" dirty="0" smtClean="0"/>
              <a:t>*ip+1=5;//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*a+1=4;//</a:t>
            </a:r>
            <a:r>
              <a:rPr lang="zh-TW" altLang="en-US" dirty="0"/>
              <a:t>錯誤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文字方塊 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101958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501317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5101958" y="538250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5101958" y="575184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err="1" smtClean="0"/>
              <a:t>iq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868144" y="5721100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6753307" y="241799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104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756699" y="278732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108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5868144" y="202521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7</a:t>
            </a:r>
            <a:endParaRPr lang="zh-TW" altLang="en-US" dirty="0"/>
          </a:p>
        </p:txBody>
      </p:sp>
      <p:sp>
        <p:nvSpPr>
          <p:cNvPr id="24" name="文字方塊 23"/>
          <p:cNvSpPr txBox="1"/>
          <p:nvPr/>
        </p:nvSpPr>
        <p:spPr>
          <a:xfrm>
            <a:off x="5876120" y="23854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8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275360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31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6544114" y="5022320"/>
            <a:ext cx="2572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常數區，內容不能更改</a:t>
            </a:r>
            <a:endParaRPr lang="zh-TW" altLang="en-US" dirty="0"/>
          </a:p>
        </p:txBody>
      </p:sp>
      <p:sp>
        <p:nvSpPr>
          <p:cNvPr id="28" name="矩形 27"/>
          <p:cNvSpPr/>
          <p:nvPr/>
        </p:nvSpPr>
        <p:spPr>
          <a:xfrm>
            <a:off x="1280344" y="5164838"/>
            <a:ext cx="1995512" cy="92559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陣列與</a:t>
            </a:r>
            <a:r>
              <a:rPr lang="zh-TW" altLang="en-US" sz="6000" dirty="0"/>
              <a:t>指標</a:t>
            </a:r>
          </a:p>
        </p:txBody>
      </p:sp>
      <p:sp>
        <p:nvSpPr>
          <p:cNvPr id="29" name="文字方塊 28"/>
          <p:cNvSpPr txBox="1"/>
          <p:nvPr/>
        </p:nvSpPr>
        <p:spPr>
          <a:xfrm>
            <a:off x="1979712" y="1080168"/>
            <a:ext cx="5126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solidFill>
                  <a:srgbClr val="FF0000"/>
                </a:solidFill>
              </a:rPr>
              <a:t>以下範例 </a:t>
            </a:r>
            <a:r>
              <a:rPr lang="en-US" altLang="zh-TW" sz="2400" dirty="0" smtClean="0">
                <a:solidFill>
                  <a:srgbClr val="FF0000"/>
                </a:solidFill>
              </a:rPr>
              <a:t>int </a:t>
            </a:r>
            <a:r>
              <a:rPr lang="zh-TW" altLang="en-US" sz="2400" dirty="0" smtClean="0">
                <a:solidFill>
                  <a:srgbClr val="FF0000"/>
                </a:solidFill>
              </a:rPr>
              <a:t>以佔用 </a:t>
            </a:r>
            <a:r>
              <a:rPr lang="en-US" altLang="zh-TW" sz="2400" dirty="0" smtClean="0">
                <a:solidFill>
                  <a:srgbClr val="FF0000"/>
                </a:solidFill>
              </a:rPr>
              <a:t>4 bytes </a:t>
            </a:r>
            <a:r>
              <a:rPr lang="zh-TW" altLang="en-US" sz="2400" dirty="0" smtClean="0">
                <a:solidFill>
                  <a:srgbClr val="FF0000"/>
                </a:solidFill>
              </a:rPr>
              <a:t>空間為例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7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979712" y="2492896"/>
            <a:ext cx="5256584" cy="165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9600" dirty="0" smtClean="0"/>
              <a:t>播放完畢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368789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內容版面配置區 3"/>
          <p:cNvSpPr>
            <a:spLocks noGrp="1"/>
          </p:cNvSpPr>
          <p:nvPr>
            <p:ph idx="1"/>
          </p:nvPr>
        </p:nvSpPr>
        <p:spPr>
          <a:xfrm>
            <a:off x="727040" y="2773850"/>
            <a:ext cx="4349016" cy="36074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宣告整數指標</a:t>
            </a:r>
            <a:r>
              <a:rPr lang="en-US" altLang="zh-TW" dirty="0"/>
              <a:t>,</a:t>
            </a:r>
            <a:r>
              <a:rPr lang="zh-TW" altLang="en-US" dirty="0"/>
              <a:t>位置由</a:t>
            </a:r>
            <a:r>
              <a:rPr lang="en-US" altLang="zh-TW" dirty="0" err="1"/>
              <a:t>os</a:t>
            </a:r>
            <a:r>
              <a:rPr lang="zh-TW" altLang="en-US" dirty="0" smtClean="0"/>
              <a:t>安排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en-US" altLang="zh-TW" dirty="0" smtClean="0"/>
              <a:t>int </a:t>
            </a:r>
            <a:r>
              <a:rPr lang="zh-TW" altLang="en-US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; </a:t>
            </a:r>
          </a:p>
          <a:p>
            <a:pPr marL="0" indent="0">
              <a:buNone/>
            </a:pPr>
            <a:r>
              <a:rPr lang="en-US" altLang="zh-TW" dirty="0"/>
              <a:t>//</a:t>
            </a:r>
            <a:r>
              <a:rPr lang="zh-TW" altLang="en-US" dirty="0"/>
              <a:t>宣告</a:t>
            </a:r>
            <a:r>
              <a:rPr lang="zh-TW" altLang="en-US" dirty="0" smtClean="0"/>
              <a:t>整數</a:t>
            </a:r>
            <a:r>
              <a:rPr lang="en-US" altLang="zh-TW" dirty="0" smtClean="0"/>
              <a:t>,</a:t>
            </a:r>
            <a:r>
              <a:rPr lang="zh-TW" altLang="en-US" dirty="0"/>
              <a:t>位置由</a:t>
            </a:r>
            <a:r>
              <a:rPr lang="en-US" altLang="zh-TW" dirty="0" err="1"/>
              <a:t>os</a:t>
            </a:r>
            <a:r>
              <a:rPr lang="zh-TW" altLang="en-US" dirty="0"/>
              <a:t>安排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    </a:t>
            </a: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//</a:t>
            </a:r>
            <a:r>
              <a:rPr lang="zh-TW" altLang="en-US" dirty="0" smtClean="0"/>
              <a:t>指標記錄整數變數的位址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     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=&amp;a;</a:t>
            </a:r>
          </a:p>
          <a:p>
            <a:pPr marL="0" indent="0">
              <a:buNone/>
            </a:pPr>
            <a:r>
              <a:rPr lang="en-US" altLang="zh-TW" dirty="0" smtClean="0"/>
              <a:t>//</a:t>
            </a:r>
            <a:r>
              <a:rPr lang="zh-TW" altLang="en-US" dirty="0" smtClean="0"/>
              <a:t>指標指向的變數位址</a:t>
            </a:r>
            <a:r>
              <a:rPr lang="en-US" altLang="zh-TW" dirty="0" smtClean="0"/>
              <a:t>,</a:t>
            </a:r>
            <a:r>
              <a:rPr lang="zh-TW" altLang="en-US" dirty="0" smtClean="0"/>
              <a:t>其內容變更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=8;</a:t>
            </a:r>
          </a:p>
          <a:p>
            <a:pPr marL="0" indent="0">
              <a:buNone/>
            </a:pPr>
            <a:r>
              <a:rPr lang="en-US" altLang="zh-TW" dirty="0" smtClean="0"/>
              <a:t>        a=9;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endParaRPr lang="zh-TW" altLang="en-US" sz="6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883239"/>
              </p:ext>
            </p:extLst>
          </p:nvPr>
        </p:nvGraphicFramePr>
        <p:xfrm>
          <a:off x="5696083" y="2776114"/>
          <a:ext cx="100811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776203" y="27761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976003" y="27738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255858" y="500836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6788283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200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940152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9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5935544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FF0000"/>
                </a:solidFill>
              </a:rPr>
              <a:t>100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87624" y="5774325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58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231096" y="2773850"/>
            <a:ext cx="2332792" cy="252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</a:t>
            </a:r>
            <a:r>
              <a:rPr lang="zh-TW" altLang="en-US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; </a:t>
            </a:r>
          </a:p>
          <a:p>
            <a:pPr marL="0" indent="0">
              <a:buNone/>
            </a:pP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=8;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dirty="0"/>
              <a:t>指標宣告與使用</a:t>
            </a:r>
            <a:r>
              <a:rPr lang="en-US" altLang="zh-TW" sz="6000" dirty="0"/>
              <a:t>(</a:t>
            </a:r>
            <a:r>
              <a:rPr lang="zh-TW" altLang="en-US" sz="6000" dirty="0"/>
              <a:t>錯誤用法</a:t>
            </a:r>
            <a:r>
              <a:rPr lang="en-US" altLang="zh-TW" sz="6000" dirty="0"/>
              <a:t>)</a:t>
            </a:r>
            <a:endParaRPr lang="zh-TW" altLang="en-US" sz="6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95316"/>
              </p:ext>
            </p:extLst>
          </p:nvPr>
        </p:nvGraphicFramePr>
        <p:xfrm>
          <a:off x="5696083" y="277611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776203" y="27761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976003" y="27738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255858" y="500836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788283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200</a:t>
            </a:r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259632" y="2852936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1259632" y="3284984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5940152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1259632" y="3717032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5894046" y="5008139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???</a:t>
            </a:r>
            <a:endParaRPr lang="zh-TW" altLang="en-US" dirty="0"/>
          </a:p>
        </p:txBody>
      </p:sp>
      <p:cxnSp>
        <p:nvCxnSpPr>
          <p:cNvPr id="20" name="直線單箭頭接點 19"/>
          <p:cNvCxnSpPr/>
          <p:nvPr/>
        </p:nvCxnSpPr>
        <p:spPr>
          <a:xfrm>
            <a:off x="6300192" y="5301208"/>
            <a:ext cx="648072" cy="44559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6788283" y="570312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???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5935544" y="5377471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940152" y="57332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cxnSp>
        <p:nvCxnSpPr>
          <p:cNvPr id="29" name="弧形接點 28"/>
          <p:cNvCxnSpPr>
            <a:stCxn id="14" idx="1"/>
            <a:endCxn id="22" idx="1"/>
          </p:cNvCxnSpPr>
          <p:nvPr/>
        </p:nvCxnSpPr>
        <p:spPr>
          <a:xfrm rot="10800000" flipV="1">
            <a:off x="5940152" y="3330112"/>
            <a:ext cx="12700" cy="2587810"/>
          </a:xfrm>
          <a:prstGeom prst="curvedConnector3">
            <a:avLst>
              <a:gd name="adj1" fmla="val 684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37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  <p:bldP spid="12" grpId="1" animBg="1"/>
      <p:bldP spid="13" grpId="0" animBg="1"/>
      <p:bldP spid="13" grpId="1" animBg="1"/>
      <p:bldP spid="14" grpId="0"/>
      <p:bldP spid="15" grpId="0" animBg="1"/>
      <p:bldP spid="18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內容版面配置區 3"/>
          <p:cNvSpPr>
            <a:spLocks noGrp="1"/>
          </p:cNvSpPr>
          <p:nvPr>
            <p:ph idx="1"/>
          </p:nvPr>
        </p:nvSpPr>
        <p:spPr>
          <a:xfrm>
            <a:off x="1231096" y="2773850"/>
            <a:ext cx="2332792" cy="252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</a:t>
            </a:r>
            <a:r>
              <a:rPr lang="zh-TW" altLang="en-US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; </a:t>
            </a:r>
          </a:p>
          <a:p>
            <a:pPr marL="0" indent="0">
              <a:buNone/>
            </a:pP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</a:p>
          <a:p>
            <a:pPr marL="0" indent="0">
              <a:buNone/>
            </a:pPr>
            <a:r>
              <a:rPr lang="en-US" altLang="zh-TW" dirty="0" smtClean="0"/>
              <a:t>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=8;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錯誤用法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270817"/>
              </p:ext>
            </p:extLst>
          </p:nvPr>
        </p:nvGraphicFramePr>
        <p:xfrm>
          <a:off x="5696083" y="2776114"/>
          <a:ext cx="100811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776203" y="27761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4976003" y="27738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255858" y="5008362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788283" y="5008362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200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940152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259632" y="4149080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/>
          <p:cNvSpPr txBox="1"/>
          <p:nvPr/>
        </p:nvSpPr>
        <p:spPr>
          <a:xfrm>
            <a:off x="5935544" y="5377471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788283" y="570312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???</a:t>
            </a:r>
            <a:endParaRPr lang="zh-TW" altLang="en-US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5894046" y="5008139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???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5912696" y="573325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8</a:t>
            </a:r>
            <a:endParaRPr lang="zh-TW" altLang="en-US" dirty="0"/>
          </a:p>
        </p:txBody>
      </p:sp>
      <p:cxnSp>
        <p:nvCxnSpPr>
          <p:cNvPr id="22" name="直線單箭頭接點 21"/>
          <p:cNvCxnSpPr/>
          <p:nvPr/>
        </p:nvCxnSpPr>
        <p:spPr>
          <a:xfrm>
            <a:off x="6300192" y="5301208"/>
            <a:ext cx="648072" cy="44559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9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內容版面配置區 3"/>
          <p:cNvSpPr>
            <a:spLocks noGrp="1"/>
          </p:cNvSpPr>
          <p:nvPr>
            <p:ph idx="1"/>
          </p:nvPr>
        </p:nvSpPr>
        <p:spPr>
          <a:xfrm>
            <a:off x="1231096" y="2773850"/>
            <a:ext cx="3124880" cy="252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=6;</a:t>
            </a:r>
            <a:r>
              <a:rPr lang="zh-TW" altLang="en-US" dirty="0" smtClean="0"/>
              <a:t> </a:t>
            </a:r>
            <a:r>
              <a:rPr lang="en-US" altLang="zh-TW" dirty="0"/>
              <a:t>//</a:t>
            </a:r>
            <a:r>
              <a:rPr lang="zh-TW" altLang="en-US" dirty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=&amp;a;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*it=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093531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文字方塊 3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6744776" y="241143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錯誤用法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5885288" y="3494829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5885288" y="277611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81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188310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文字方塊 36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38" name="文字方塊 37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6744776" y="241143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錯誤用法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885288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5</a:t>
            </a:r>
            <a:endParaRPr lang="zh-TW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259632" y="2854019"/>
            <a:ext cx="1152128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5885288" y="3494829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5885288" y="277611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23" name="內容版面配置區 3"/>
          <p:cNvSpPr>
            <a:spLocks noGrp="1"/>
          </p:cNvSpPr>
          <p:nvPr>
            <p:ph idx="1"/>
          </p:nvPr>
        </p:nvSpPr>
        <p:spPr>
          <a:xfrm>
            <a:off x="1231096" y="2773850"/>
            <a:ext cx="3124880" cy="252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=6;</a:t>
            </a:r>
            <a:r>
              <a:rPr lang="zh-TW" altLang="en-US" dirty="0" smtClean="0"/>
              <a:t> </a:t>
            </a:r>
            <a:r>
              <a:rPr lang="en-US" altLang="zh-TW" dirty="0"/>
              <a:t>//</a:t>
            </a:r>
            <a:r>
              <a:rPr lang="zh-TW" altLang="en-US" dirty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=&amp;a;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*it=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963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內容版面配置區 3"/>
          <p:cNvSpPr>
            <a:spLocks noGrp="1"/>
          </p:cNvSpPr>
          <p:nvPr>
            <p:ph idx="1"/>
          </p:nvPr>
        </p:nvSpPr>
        <p:spPr>
          <a:xfrm>
            <a:off x="1231096" y="2773850"/>
            <a:ext cx="3124880" cy="25273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int a=5;</a:t>
            </a:r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ip</a:t>
            </a:r>
            <a:r>
              <a:rPr lang="en-US" altLang="zh-TW" dirty="0" smtClean="0"/>
              <a:t>=a;</a:t>
            </a:r>
            <a:r>
              <a:rPr lang="zh-TW" altLang="en-US" dirty="0" smtClean="0"/>
              <a:t> </a:t>
            </a:r>
            <a:r>
              <a:rPr lang="en-US" altLang="zh-TW" dirty="0" smtClean="0"/>
              <a:t>//</a:t>
            </a:r>
            <a:r>
              <a:rPr lang="zh-TW" altLang="en-US" dirty="0" smtClean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iq</a:t>
            </a:r>
            <a:r>
              <a:rPr lang="en-US" altLang="zh-TW" dirty="0" smtClean="0"/>
              <a:t>=6;</a:t>
            </a:r>
            <a:r>
              <a:rPr lang="zh-TW" altLang="en-US" dirty="0" smtClean="0"/>
              <a:t> </a:t>
            </a:r>
            <a:r>
              <a:rPr lang="en-US" altLang="zh-TW" dirty="0"/>
              <a:t>//</a:t>
            </a:r>
            <a:r>
              <a:rPr lang="zh-TW" altLang="en-US" dirty="0"/>
              <a:t>錯誤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=&amp;a;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int *it=</a:t>
            </a:r>
            <a:r>
              <a:rPr lang="en-US" altLang="zh-TW" dirty="0" err="1" smtClean="0"/>
              <a:t>iw</a:t>
            </a:r>
            <a:r>
              <a:rPr lang="en-US" altLang="zh-TW" dirty="0" smtClean="0"/>
              <a:t>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7386"/>
              </p:ext>
            </p:extLst>
          </p:nvPr>
        </p:nvGraphicFramePr>
        <p:xfrm>
          <a:off x="5696083" y="1667640"/>
          <a:ext cx="10081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內容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文字方塊 31"/>
          <p:cNvSpPr txBox="1"/>
          <p:nvPr/>
        </p:nvSpPr>
        <p:spPr>
          <a:xfrm>
            <a:off x="6776203" y="16676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位址</a:t>
            </a:r>
            <a:endParaRPr lang="zh-TW" altLang="en-US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4976003" y="166537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名稱</a:t>
            </a:r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6744776" y="241143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6</a:t>
            </a:r>
            <a:endParaRPr lang="zh-TW" altLang="en-US" dirty="0"/>
          </a:p>
        </p:txBody>
      </p:sp>
      <p:sp>
        <p:nvSpPr>
          <p:cNvPr id="35" name="文字方塊 34"/>
          <p:cNvSpPr txBox="1"/>
          <p:nvPr/>
        </p:nvSpPr>
        <p:spPr>
          <a:xfrm>
            <a:off x="6732240" y="204866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36" name="文字方塊 35"/>
          <p:cNvSpPr txBox="1"/>
          <p:nvPr/>
        </p:nvSpPr>
        <p:spPr>
          <a:xfrm>
            <a:off x="5885288" y="2776114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6000" dirty="0"/>
              <a:t>指標</a:t>
            </a:r>
            <a:r>
              <a:rPr lang="zh-TW" altLang="en-US" sz="6000" dirty="0" smtClean="0"/>
              <a:t>宣告與使用</a:t>
            </a:r>
            <a:r>
              <a:rPr lang="en-US" altLang="zh-TW" sz="6000" dirty="0" smtClean="0"/>
              <a:t>(</a:t>
            </a:r>
            <a:r>
              <a:rPr lang="zh-TW" altLang="en-US" sz="6000" dirty="0" smtClean="0"/>
              <a:t>錯誤用法</a:t>
            </a:r>
            <a:r>
              <a:rPr lang="en-US" altLang="zh-TW" sz="6000" dirty="0" smtClean="0"/>
              <a:t>)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5273618" y="314544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a</a:t>
            </a:r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776203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100</a:t>
            </a:r>
            <a:endParaRPr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5885288" y="3145446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5299168" y="3861048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ip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5876120" y="3893618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 smtClean="0">
                <a:solidFill>
                  <a:srgbClr val="0000FF"/>
                </a:solidFill>
              </a:rPr>
              <a:t>5</a:t>
            </a:r>
            <a:endParaRPr lang="zh-TW" altLang="en-US" dirty="0">
              <a:solidFill>
                <a:srgbClr val="0000FF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5885288" y="3494829"/>
            <a:ext cx="62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:</a:t>
            </a:r>
            <a:endParaRPr lang="zh-TW" altLang="en-US" dirty="0"/>
          </a:p>
        </p:txBody>
      </p:sp>
      <p:sp>
        <p:nvSpPr>
          <p:cNvPr id="30" name="矩形 29"/>
          <p:cNvSpPr/>
          <p:nvPr/>
        </p:nvSpPr>
        <p:spPr>
          <a:xfrm>
            <a:off x="1261952" y="3282516"/>
            <a:ext cx="2157920" cy="31897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3" name="直線單箭頭接點 12"/>
          <p:cNvCxnSpPr/>
          <p:nvPr/>
        </p:nvCxnSpPr>
        <p:spPr>
          <a:xfrm flipH="1">
            <a:off x="6300193" y="2411434"/>
            <a:ext cx="648071" cy="16668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7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543</TotalTime>
  <Words>1914</Words>
  <Application>Microsoft Office PowerPoint</Application>
  <PresentationFormat>如螢幕大小 (4:3)</PresentationFormat>
  <Paragraphs>691</Paragraphs>
  <Slides>31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波形</vt:lpstr>
      <vt:lpstr>陣列與指標</vt:lpstr>
      <vt:lpstr>指標宣告與使用</vt:lpstr>
      <vt:lpstr>指標宣告與使用</vt:lpstr>
      <vt:lpstr>指標宣告與使用</vt:lpstr>
      <vt:lpstr>指標宣告與使用(錯誤用法)</vt:lpstr>
      <vt:lpstr>指標宣告與使用(錯誤用法)</vt:lpstr>
      <vt:lpstr>指標宣告與使用(錯誤用法)</vt:lpstr>
      <vt:lpstr>指標宣告與使用(錯誤用法)</vt:lpstr>
      <vt:lpstr>指標宣告與使用(錯誤用法)</vt:lpstr>
      <vt:lpstr>指標宣告與使用(錯誤用法)</vt:lpstr>
      <vt:lpstr>指標宣告與使用(錯誤用法)</vt:lpstr>
      <vt:lpstr>指標宣告與使用(錯誤用法)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陣列與指標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38</cp:revision>
  <dcterms:created xsi:type="dcterms:W3CDTF">2017-11-11T20:32:03Z</dcterms:created>
  <dcterms:modified xsi:type="dcterms:W3CDTF">2018-01-13T03:30:11Z</dcterms:modified>
</cp:coreProperties>
</file>