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61" r:id="rId3"/>
    <p:sldId id="262" r:id="rId4"/>
    <p:sldId id="265" r:id="rId5"/>
    <p:sldId id="264" r:id="rId6"/>
    <p:sldId id="263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68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01" autoAdjust="0"/>
    <p:restoredTop sz="94660"/>
  </p:normalViewPr>
  <p:slideViewPr>
    <p:cSldViewPr>
      <p:cViewPr>
        <p:scale>
          <a:sx n="93" d="100"/>
          <a:sy n="93" d="100"/>
        </p:scale>
        <p:origin x="-2466" y="-4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173157"/>
            <a:ext cx="7772400" cy="1470025"/>
          </a:xfrm>
        </p:spPr>
        <p:txBody>
          <a:bodyPr anchor="b"/>
          <a:lstStyle>
            <a:lvl1pPr algn="l">
              <a:defRPr sz="480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687716" y="2643182"/>
            <a:ext cx="6670366" cy="1752600"/>
          </a:xfrm>
        </p:spPr>
        <p:txBody>
          <a:bodyPr/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50A58-A170-4B28-A07D-914588EAE82B}" type="datetimeFigureOut">
              <a:rPr lang="zh-TW" altLang="en-US" smtClean="0"/>
              <a:t>2019/12/17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D4102-1D6D-48B1-A161-8C6065C019D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50A58-A170-4B28-A07D-914588EAE82B}" type="datetimeFigureOut">
              <a:rPr lang="zh-TW" altLang="en-US" smtClean="0"/>
              <a:t>2019/12/17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D4102-1D6D-48B1-A161-8C6065C019D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143768" y="274639"/>
            <a:ext cx="1543032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61513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50A58-A170-4B28-A07D-914588EAE82B}" type="datetimeFigureOut">
              <a:rPr lang="zh-TW" altLang="en-US" smtClean="0"/>
              <a:t>2019/12/17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D4102-1D6D-48B1-A161-8C6065C019D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50A58-A170-4B28-A07D-914588EAE82B}" type="datetimeFigureOut">
              <a:rPr lang="zh-TW" altLang="en-US" smtClean="0"/>
              <a:t>2019/12/17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D4102-1D6D-48B1-A161-8C6065C019D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2924181"/>
            <a:ext cx="7772400" cy="1362075"/>
          </a:xfrm>
        </p:spPr>
        <p:txBody>
          <a:bodyPr anchor="t"/>
          <a:lstStyle>
            <a:lvl1pPr algn="l">
              <a:defRPr sz="4400" b="0" cap="all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85800" y="1428747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50A58-A170-4B28-A07D-914588EAE82B}" type="datetimeFigureOut">
              <a:rPr lang="zh-TW" altLang="en-US" smtClean="0"/>
              <a:t>2019/12/17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D4102-1D6D-48B1-A161-8C6065C019D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50A58-A170-4B28-A07D-914588EAE82B}" type="datetimeFigureOut">
              <a:rPr lang="zh-TW" altLang="en-US" smtClean="0"/>
              <a:t>2019/12/17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D4102-1D6D-48B1-A161-8C6065C019D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50A58-A170-4B28-A07D-914588EAE82B}" type="datetimeFigureOut">
              <a:rPr lang="zh-TW" altLang="en-US" smtClean="0"/>
              <a:t>2019/12/17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D4102-1D6D-48B1-A161-8C6065C019D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50A58-A170-4B28-A07D-914588EAE82B}" type="datetimeFigureOut">
              <a:rPr lang="zh-TW" altLang="en-US" smtClean="0"/>
              <a:t>2019/12/17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D4102-1D6D-48B1-A161-8C6065C019D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50A58-A170-4B28-A07D-914588EAE82B}" type="datetimeFigureOut">
              <a:rPr lang="zh-TW" altLang="en-US" smtClean="0"/>
              <a:t>2019/12/17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D4102-1D6D-48B1-A161-8C6065C019D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0382" y="1071546"/>
            <a:ext cx="5111750" cy="50497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679083" y="1071546"/>
            <a:ext cx="3008313" cy="34290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50A58-A170-4B28-A07D-914588EAE82B}" type="datetimeFigureOut">
              <a:rPr lang="zh-TW" altLang="en-US" smtClean="0"/>
              <a:t>2019/12/17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D4102-1D6D-48B1-A161-8C6065C019D5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5" y="285728"/>
            <a:ext cx="8230993" cy="696626"/>
          </a:xfrm>
        </p:spPr>
        <p:txBody>
          <a:bodyPr anchor="ctr"/>
          <a:lstStyle>
            <a:lvl1pPr algn="ctr">
              <a:defRPr sz="36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001024" y="642918"/>
            <a:ext cx="785818" cy="4572032"/>
          </a:xfrm>
        </p:spPr>
        <p:txBody>
          <a:bodyPr vert="eaVert" anchor="ctr"/>
          <a:lstStyle>
            <a:lvl1pPr algn="l">
              <a:defRPr sz="24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442922" y="541340"/>
            <a:ext cx="6415094" cy="5459428"/>
          </a:xfrm>
          <a:prstGeom prst="roundRect">
            <a:avLst>
              <a:gd name="adj" fmla="val 4800"/>
            </a:avLst>
          </a:prstGeom>
          <a:solidFill>
            <a:schemeClr val="accent1">
              <a:tint val="20000"/>
            </a:schemeClr>
          </a:solidFill>
          <a:ln w="38100">
            <a:gradFill flip="none" rotWithShape="1">
              <a:gsLst>
                <a:gs pos="0">
                  <a:schemeClr val="accent1">
                    <a:alpha val="50000"/>
                  </a:schemeClr>
                </a:gs>
                <a:gs pos="100000">
                  <a:schemeClr val="accent1">
                    <a:tint val="20000"/>
                  </a:schemeClr>
                </a:gs>
              </a:gsLst>
              <a:lin ang="16200000" scaled="1"/>
              <a:tileRect/>
            </a:gradFill>
          </a:ln>
          <a:effectLst>
            <a:outerShdw blurRad="76200" dist="38100" dir="5400000" sx="100500" sy="100500" algn="tl" rotWithShape="0">
              <a:srgbClr val="000000">
                <a:alpha val="50000"/>
              </a:srgb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zh-TW" altLang="en-US" smtClean="0"/>
              <a:t>按一下圖示以新增圖片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7072330" y="1000108"/>
            <a:ext cx="914368" cy="4214842"/>
          </a:xfrm>
        </p:spPr>
        <p:txBody>
          <a:bodyPr vert="eaVert" anchor="ctr"/>
          <a:lstStyle>
            <a:lvl1pPr marL="0" indent="0" algn="ctr">
              <a:buNone/>
              <a:defRPr sz="1400"/>
            </a:lvl1pPr>
            <a:lvl2pPr marL="457200" indent="0" algn="ctr">
              <a:buNone/>
              <a:defRPr sz="1200"/>
            </a:lvl2pPr>
            <a:lvl3pPr marL="914400" indent="0" algn="ctr">
              <a:buNone/>
              <a:defRPr sz="1000"/>
            </a:lvl3pPr>
            <a:lvl4pPr marL="1371600" indent="0" algn="ctr">
              <a:buNone/>
              <a:defRPr sz="900"/>
            </a:lvl4pPr>
            <a:lvl5pPr marL="1828800" indent="0" algn="ctr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50A58-A170-4B28-A07D-914588EAE82B}" type="datetimeFigureOut">
              <a:rPr lang="zh-TW" altLang="en-US" smtClean="0"/>
              <a:t>2019/12/17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D4102-1D6D-48B1-A161-8C6065C019D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/>
          <p:cNvPicPr>
            <a:picLocks noChangeAspect="1"/>
          </p:cNvPicPr>
          <p:nvPr/>
        </p:nvPicPr>
        <p:blipFill>
          <a:blip r:embed="rId13">
            <a:duotone>
              <a:schemeClr val="accent1"/>
              <a:srgbClr val="FFFFFF"/>
            </a:duotone>
            <a:lum bright="12000" contrast="40000"/>
          </a:blip>
          <a:stretch>
            <a:fillRect/>
          </a:stretch>
        </p:blipFill>
        <p:spPr>
          <a:xfrm>
            <a:off x="6667809" y="4915143"/>
            <a:ext cx="2476191" cy="1942857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矩形 9"/>
          <p:cNvSpPr/>
          <p:nvPr/>
        </p:nvSpPr>
        <p:spPr>
          <a:xfrm>
            <a:off x="0" y="0"/>
            <a:ext cx="9144000" cy="7143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50000"/>
                  <a:hueMod val="100000"/>
                  <a:satMod val="250000"/>
                  <a:alpha val="0"/>
                </a:schemeClr>
              </a:gs>
              <a:gs pos="75000">
                <a:schemeClr val="accent1">
                  <a:tint val="80000"/>
                  <a:shade val="100000"/>
                  <a:hueMod val="100000"/>
                  <a:satMod val="375000"/>
                  <a:alpha val="20000"/>
                </a:schemeClr>
              </a:gs>
              <a:gs pos="100000">
                <a:schemeClr val="accent1">
                  <a:tint val="50000"/>
                  <a:shade val="100000"/>
                  <a:hueMod val="100000"/>
                  <a:satMod val="500000"/>
                </a:schemeClr>
              </a:gs>
            </a:gsLst>
            <a:lin ang="18900000" scaled="1"/>
            <a:tileRect/>
          </a:gradFill>
          <a:ln w="12700" cap="rnd" cmpd="sng" algn="ctr">
            <a:noFill/>
            <a:prstDash val="soli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0" y="40951"/>
            <a:ext cx="4572000" cy="7143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50000"/>
                  <a:hueMod val="100000"/>
                  <a:satMod val="250000"/>
                  <a:alpha val="0"/>
                </a:schemeClr>
              </a:gs>
              <a:gs pos="75000">
                <a:schemeClr val="accent1">
                  <a:tint val="80000"/>
                  <a:shade val="100000"/>
                  <a:hueMod val="100000"/>
                  <a:satMod val="375000"/>
                  <a:alpha val="5000"/>
                </a:schemeClr>
              </a:gs>
              <a:gs pos="100000">
                <a:schemeClr val="accent1">
                  <a:tint val="50000"/>
                  <a:shade val="100000"/>
                  <a:hueMod val="100000"/>
                  <a:satMod val="500000"/>
                  <a:alpha val="60000"/>
                </a:schemeClr>
              </a:gs>
            </a:gsLst>
            <a:lin ang="8100000" scaled="1"/>
            <a:tileRect/>
          </a:gradFill>
          <a:ln w="12700" cap="rnd" cmpd="sng" algn="ctr">
            <a:noFill/>
            <a:prstDash val="solid"/>
          </a:ln>
          <a:effectLst>
            <a:glow>
              <a:schemeClr val="accent1">
                <a:tint val="100000"/>
                <a:shade val="100000"/>
                <a:hueMod val="100000"/>
                <a:satMod val="100000"/>
              </a:schemeClr>
            </a:glow>
            <a:softEdge rad="127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pic>
        <p:nvPicPr>
          <p:cNvPr id="9" name="圖片 8"/>
          <p:cNvPicPr>
            <a:picLocks noChangeAspect="1"/>
          </p:cNvPicPr>
          <p:nvPr/>
        </p:nvPicPr>
        <p:blipFill>
          <a:blip r:embed="rId14">
            <a:duotone>
              <a:schemeClr val="accent1"/>
              <a:srgbClr val="FFFFFF"/>
            </a:duotone>
            <a:lum bright="35000" contrast="40000"/>
          </a:blip>
          <a:stretch>
            <a:fillRect/>
          </a:stretch>
        </p:blipFill>
        <p:spPr>
          <a:xfrm>
            <a:off x="0" y="6420445"/>
            <a:ext cx="9144000" cy="43755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850A58-A170-4B28-A07D-914588EAE82B}" type="datetimeFigureOut">
              <a:rPr lang="zh-TW" altLang="en-US" smtClean="0"/>
              <a:t>2019/12/17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2D4102-1D6D-48B1-A161-8C6065C019D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50000"/>
        <a:buFont typeface="Wingdings 2"/>
        <a:buChar char="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2"/>
        </a:buClr>
        <a:buSzPct val="50000"/>
        <a:buFont typeface="Wingdings 2"/>
        <a:buChar char="³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3"/>
        </a:buClr>
        <a:buSzPct val="60000"/>
        <a:buFont typeface="Wingdings 2"/>
        <a:buChar char="®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5"/>
        </a:buClr>
        <a:buSzPct val="45000"/>
        <a:buFont typeface="Wingdings 2"/>
        <a:buChar char="¯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163.32.98.15/teacher/benme/cpp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標題 1"/>
          <p:cNvSpPr txBox="1">
            <a:spLocks/>
          </p:cNvSpPr>
          <p:nvPr/>
        </p:nvSpPr>
        <p:spPr>
          <a:xfrm>
            <a:off x="3491880" y="332656"/>
            <a:ext cx="3401580" cy="1470025"/>
          </a:xfrm>
          <a:prstGeom prst="rect">
            <a:avLst/>
          </a:prstGeom>
        </p:spPr>
        <p:txBody>
          <a:bodyPr vert="horz" rtlCol="0" anchor="ctr" anchorCtr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8890">
              <a:contourClr>
                <a:schemeClr val="accent3">
                  <a:shade val="55000"/>
                </a:schemeClr>
              </a:contourClr>
            </a:sp3d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4400" b="1" kern="1200" cap="all" spc="50" dirty="0">
                <a:ln w="158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1750" dir="3600000" algn="tl" rotWithShape="0">
                    <a:srgbClr val="000000">
                      <a:alpha val="6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latinLnBrk="0" hangingPunct="1">
              <a:defRPr kumimoji="0">
                <a:solidFill>
                  <a:schemeClr val="tx2"/>
                </a:solidFill>
              </a:defRPr>
            </a:lvl2pPr>
            <a:lvl3pPr eaLnBrk="1" latinLnBrk="0" hangingPunct="1">
              <a:defRPr kumimoji="0">
                <a:solidFill>
                  <a:schemeClr val="tx2"/>
                </a:solidFill>
              </a:defRPr>
            </a:lvl3pPr>
            <a:lvl4pPr eaLnBrk="1" latinLnBrk="0" hangingPunct="1">
              <a:defRPr kumimoji="0">
                <a:solidFill>
                  <a:schemeClr val="tx2"/>
                </a:solidFill>
              </a:defRPr>
            </a:lvl4pPr>
            <a:lvl5pPr eaLnBrk="1" latinLnBrk="0" hangingPunct="1">
              <a:defRPr kumimoji="0">
                <a:solidFill>
                  <a:schemeClr val="tx2"/>
                </a:solidFill>
              </a:defRPr>
            </a:lvl5pPr>
            <a:lvl6pPr eaLnBrk="1" latinLnBrk="0" hangingPunct="1">
              <a:defRPr kumimoji="0">
                <a:solidFill>
                  <a:schemeClr val="tx2"/>
                </a:solidFill>
              </a:defRPr>
            </a:lvl6pPr>
            <a:lvl7pPr eaLnBrk="1" latinLnBrk="0" hangingPunct="1">
              <a:defRPr kumimoji="0">
                <a:solidFill>
                  <a:schemeClr val="tx2"/>
                </a:solidFill>
              </a:defRPr>
            </a:lvl7pPr>
            <a:lvl8pPr eaLnBrk="1" latinLnBrk="0" hangingPunct="1">
              <a:defRPr kumimoji="0">
                <a:solidFill>
                  <a:schemeClr val="tx2"/>
                </a:solidFill>
              </a:defRPr>
            </a:lvl8pPr>
            <a:lvl9pPr eaLnBrk="1" latinLnBrk="0" hangingPunct="1">
              <a:defRPr kumimoji="0">
                <a:solidFill>
                  <a:schemeClr val="tx2"/>
                </a:solidFill>
              </a:defRPr>
            </a:lvl9pPr>
          </a:lstStyle>
          <a:p>
            <a:r>
              <a:rPr lang="zh-TW" altLang="en-US" dirty="0"/>
              <a:t>執行</a:t>
            </a:r>
            <a:r>
              <a:rPr lang="zh-TW" altLang="en-US" dirty="0" smtClean="0"/>
              <a:t>方式</a:t>
            </a:r>
            <a:endParaRPr lang="zh-TW" altLang="en-US" sz="1800" dirty="0"/>
          </a:p>
        </p:txBody>
      </p:sp>
      <p:sp>
        <p:nvSpPr>
          <p:cNvPr id="29" name="文字方塊 28"/>
          <p:cNvSpPr txBox="1"/>
          <p:nvPr/>
        </p:nvSpPr>
        <p:spPr>
          <a:xfrm>
            <a:off x="1835696" y="682947"/>
            <a:ext cx="23718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400" dirty="0" smtClean="0">
                <a:solidFill>
                  <a:schemeClr val="bg1"/>
                </a:solidFill>
              </a:rPr>
              <a:t>function </a:t>
            </a:r>
            <a:endParaRPr lang="zh-TW" altLang="en-US" sz="4400" dirty="0">
              <a:solidFill>
                <a:schemeClr val="bg1"/>
              </a:solidFill>
            </a:endParaRPr>
          </a:p>
        </p:txBody>
      </p:sp>
      <p:sp>
        <p:nvSpPr>
          <p:cNvPr id="51" name="矩形 50"/>
          <p:cNvSpPr/>
          <p:nvPr/>
        </p:nvSpPr>
        <p:spPr>
          <a:xfrm>
            <a:off x="1256626" y="4347864"/>
            <a:ext cx="795600" cy="5704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/>
              <a:t>執行</a:t>
            </a:r>
            <a:r>
              <a:rPr lang="zh-TW" altLang="en-US" sz="1200" dirty="0" smtClean="0"/>
              <a:t>區</a:t>
            </a:r>
            <a:r>
              <a:rPr lang="en-US" altLang="zh-TW" sz="1200" dirty="0" smtClean="0"/>
              <a:t>1</a:t>
            </a:r>
            <a:endParaRPr lang="zh-TW" altLang="en-US" sz="1200" dirty="0"/>
          </a:p>
        </p:txBody>
      </p:sp>
      <p:cxnSp>
        <p:nvCxnSpPr>
          <p:cNvPr id="52" name="直線單箭頭接點 51"/>
          <p:cNvCxnSpPr/>
          <p:nvPr/>
        </p:nvCxnSpPr>
        <p:spPr>
          <a:xfrm flipH="1">
            <a:off x="1654821" y="3964964"/>
            <a:ext cx="3810" cy="35013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單箭頭接點 54"/>
          <p:cNvCxnSpPr>
            <a:stCxn id="56" idx="2"/>
          </p:cNvCxnSpPr>
          <p:nvPr/>
        </p:nvCxnSpPr>
        <p:spPr>
          <a:xfrm>
            <a:off x="1670061" y="2941624"/>
            <a:ext cx="0" cy="33701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矩形 55"/>
          <p:cNvSpPr/>
          <p:nvPr/>
        </p:nvSpPr>
        <p:spPr>
          <a:xfrm>
            <a:off x="1272261" y="2371180"/>
            <a:ext cx="795600" cy="5704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/>
              <a:t>程式區</a:t>
            </a:r>
            <a:r>
              <a:rPr lang="zh-TW" altLang="en-US" sz="1200" dirty="0" smtClean="0"/>
              <a:t>塊</a:t>
            </a:r>
            <a:endParaRPr lang="zh-TW" altLang="en-US" sz="1200" dirty="0"/>
          </a:p>
        </p:txBody>
      </p:sp>
      <p:grpSp>
        <p:nvGrpSpPr>
          <p:cNvPr id="9" name="群組 8"/>
          <p:cNvGrpSpPr/>
          <p:nvPr/>
        </p:nvGrpSpPr>
        <p:grpSpPr>
          <a:xfrm>
            <a:off x="1362120" y="3303652"/>
            <a:ext cx="609972" cy="609972"/>
            <a:chOff x="627306" y="3511641"/>
            <a:chExt cx="609972" cy="609972"/>
          </a:xfrm>
        </p:grpSpPr>
        <p:sp>
          <p:nvSpPr>
            <p:cNvPr id="58" name="流程圖: 接點 57"/>
            <p:cNvSpPr/>
            <p:nvPr/>
          </p:nvSpPr>
          <p:spPr>
            <a:xfrm>
              <a:off x="627306" y="3511641"/>
              <a:ext cx="609972" cy="609972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59" name="文字方塊 58"/>
            <p:cNvSpPr txBox="1"/>
            <p:nvPr/>
          </p:nvSpPr>
          <p:spPr>
            <a:xfrm>
              <a:off x="751399" y="3555313"/>
              <a:ext cx="37702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400" dirty="0" smtClean="0">
                  <a:solidFill>
                    <a:schemeClr val="bg1"/>
                  </a:solidFill>
                </a:rPr>
                <a:t>A</a:t>
              </a:r>
              <a:endParaRPr lang="zh-TW" altLang="en-US" sz="2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0" name="群組 59"/>
          <p:cNvGrpSpPr/>
          <p:nvPr/>
        </p:nvGrpSpPr>
        <p:grpSpPr>
          <a:xfrm>
            <a:off x="2843808" y="2389848"/>
            <a:ext cx="609972" cy="609972"/>
            <a:chOff x="627306" y="3511641"/>
            <a:chExt cx="609972" cy="609972"/>
          </a:xfrm>
        </p:grpSpPr>
        <p:sp>
          <p:nvSpPr>
            <p:cNvPr id="61" name="流程圖: 接點 60"/>
            <p:cNvSpPr/>
            <p:nvPr/>
          </p:nvSpPr>
          <p:spPr>
            <a:xfrm>
              <a:off x="627306" y="3511641"/>
              <a:ext cx="609972" cy="609972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62" name="文字方塊 61"/>
            <p:cNvSpPr txBox="1"/>
            <p:nvPr/>
          </p:nvSpPr>
          <p:spPr>
            <a:xfrm>
              <a:off x="751399" y="3555313"/>
              <a:ext cx="37702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400" dirty="0" smtClean="0">
                  <a:solidFill>
                    <a:schemeClr val="bg1"/>
                  </a:solidFill>
                </a:rPr>
                <a:t>A</a:t>
              </a:r>
              <a:endParaRPr lang="zh-TW" altLang="en-US" sz="240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63" name="直線單箭頭接點 62"/>
          <p:cNvCxnSpPr/>
          <p:nvPr/>
        </p:nvCxnSpPr>
        <p:spPr>
          <a:xfrm>
            <a:off x="3133554" y="3025550"/>
            <a:ext cx="0" cy="33701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矩形 63"/>
          <p:cNvSpPr/>
          <p:nvPr/>
        </p:nvSpPr>
        <p:spPr>
          <a:xfrm>
            <a:off x="2743374" y="3417380"/>
            <a:ext cx="795600" cy="5704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/>
              <a:t>執行</a:t>
            </a:r>
            <a:r>
              <a:rPr lang="zh-TW" altLang="en-US" sz="1200" dirty="0" smtClean="0"/>
              <a:t>區</a:t>
            </a:r>
            <a:r>
              <a:rPr lang="en-US" altLang="zh-TW" sz="1200" dirty="0" smtClean="0"/>
              <a:t>2</a:t>
            </a:r>
            <a:endParaRPr lang="zh-TW" altLang="en-US" sz="1200" dirty="0"/>
          </a:p>
        </p:txBody>
      </p:sp>
      <p:sp>
        <p:nvSpPr>
          <p:cNvPr id="65" name="矩形 64"/>
          <p:cNvSpPr/>
          <p:nvPr/>
        </p:nvSpPr>
        <p:spPr>
          <a:xfrm>
            <a:off x="2750994" y="4292364"/>
            <a:ext cx="795600" cy="5704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 smtClean="0"/>
              <a:t>返回</a:t>
            </a:r>
            <a:endParaRPr lang="zh-TW" altLang="en-US" sz="1200" dirty="0"/>
          </a:p>
        </p:txBody>
      </p:sp>
      <p:sp>
        <p:nvSpPr>
          <p:cNvPr id="11" name="矩形 10"/>
          <p:cNvSpPr/>
          <p:nvPr/>
        </p:nvSpPr>
        <p:spPr>
          <a:xfrm>
            <a:off x="971600" y="2060848"/>
            <a:ext cx="2880320" cy="316835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3" name="直線單箭頭接點 12"/>
          <p:cNvCxnSpPr/>
          <p:nvPr/>
        </p:nvCxnSpPr>
        <p:spPr>
          <a:xfrm>
            <a:off x="3923928" y="3645024"/>
            <a:ext cx="1080120" cy="0"/>
          </a:xfrm>
          <a:prstGeom prst="straightConnector1">
            <a:avLst/>
          </a:prstGeom>
          <a:ln w="1270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矩形 65"/>
          <p:cNvSpPr/>
          <p:nvPr/>
        </p:nvSpPr>
        <p:spPr>
          <a:xfrm>
            <a:off x="5076056" y="2060848"/>
            <a:ext cx="2880320" cy="316835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7" name="矩形 66"/>
          <p:cNvSpPr/>
          <p:nvPr/>
        </p:nvSpPr>
        <p:spPr>
          <a:xfrm>
            <a:off x="6155761" y="3302360"/>
            <a:ext cx="795600" cy="5704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/>
              <a:t>執行</a:t>
            </a:r>
            <a:r>
              <a:rPr lang="zh-TW" altLang="en-US" sz="1200" dirty="0" smtClean="0"/>
              <a:t>區</a:t>
            </a:r>
            <a:r>
              <a:rPr lang="en-US" altLang="zh-TW" sz="1200" dirty="0" smtClean="0"/>
              <a:t>2</a:t>
            </a:r>
            <a:endParaRPr lang="zh-TW" altLang="en-US" sz="1200" dirty="0"/>
          </a:p>
        </p:txBody>
      </p:sp>
      <p:cxnSp>
        <p:nvCxnSpPr>
          <p:cNvPr id="68" name="直線單箭頭接點 67"/>
          <p:cNvCxnSpPr>
            <a:stCxn id="69" idx="2"/>
          </p:cNvCxnSpPr>
          <p:nvPr/>
        </p:nvCxnSpPr>
        <p:spPr>
          <a:xfrm>
            <a:off x="6553976" y="2894002"/>
            <a:ext cx="0" cy="33701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矩形 68"/>
          <p:cNvSpPr/>
          <p:nvPr/>
        </p:nvSpPr>
        <p:spPr>
          <a:xfrm>
            <a:off x="6156176" y="2323558"/>
            <a:ext cx="795600" cy="5704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/>
              <a:t>程式區</a:t>
            </a:r>
            <a:r>
              <a:rPr lang="zh-TW" altLang="en-US" sz="1200" dirty="0" smtClean="0"/>
              <a:t>塊</a:t>
            </a:r>
            <a:endParaRPr lang="zh-TW" altLang="en-US" sz="1200" dirty="0"/>
          </a:p>
        </p:txBody>
      </p:sp>
      <p:cxnSp>
        <p:nvCxnSpPr>
          <p:cNvPr id="70" name="直線單箭頭接點 69"/>
          <p:cNvCxnSpPr/>
          <p:nvPr/>
        </p:nvCxnSpPr>
        <p:spPr>
          <a:xfrm>
            <a:off x="6572644" y="3938701"/>
            <a:ext cx="0" cy="33701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矩形 70"/>
          <p:cNvSpPr/>
          <p:nvPr/>
        </p:nvSpPr>
        <p:spPr>
          <a:xfrm>
            <a:off x="6182464" y="4330531"/>
            <a:ext cx="795600" cy="5704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/>
              <a:t>執行</a:t>
            </a:r>
            <a:r>
              <a:rPr lang="zh-TW" altLang="en-US" sz="1200" dirty="0" smtClean="0"/>
              <a:t>區</a:t>
            </a:r>
            <a:r>
              <a:rPr lang="en-US" altLang="zh-TW" sz="1200" dirty="0" smtClean="0"/>
              <a:t>1</a:t>
            </a:r>
            <a:endParaRPr lang="zh-TW" altLang="en-US" sz="1200" dirty="0"/>
          </a:p>
        </p:txBody>
      </p:sp>
      <p:sp>
        <p:nvSpPr>
          <p:cNvPr id="17" name="文字方塊 16"/>
          <p:cNvSpPr txBox="1"/>
          <p:nvPr/>
        </p:nvSpPr>
        <p:spPr>
          <a:xfrm>
            <a:off x="4018796" y="1997138"/>
            <a:ext cx="748923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400" b="1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標楷體" pitchFamily="65" charset="-120"/>
                <a:ea typeface="標楷體" pitchFamily="65" charset="-120"/>
              </a:rPr>
              <a:t>等</a:t>
            </a:r>
            <a:endParaRPr lang="en-US" altLang="zh-TW" sz="4400" b="1" dirty="0" smtClean="0">
              <a:solidFill>
                <a:schemeClr val="tx2">
                  <a:lumMod val="75000"/>
                  <a:lumOff val="25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400" b="1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標楷體" pitchFamily="65" charset="-120"/>
                <a:ea typeface="標楷體" pitchFamily="65" charset="-120"/>
              </a:rPr>
              <a:t>效</a:t>
            </a:r>
            <a:endParaRPr lang="zh-TW" altLang="en-US" sz="4400" b="1" dirty="0">
              <a:solidFill>
                <a:schemeClr val="tx2">
                  <a:lumMod val="75000"/>
                  <a:lumOff val="25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1272261" y="2371180"/>
            <a:ext cx="795600" cy="570444"/>
          </a:xfrm>
          <a:prstGeom prst="rect">
            <a:avLst/>
          </a:prstGeom>
          <a:solidFill>
            <a:srgbClr val="FF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200" dirty="0"/>
          </a:p>
        </p:txBody>
      </p:sp>
      <p:sp>
        <p:nvSpPr>
          <p:cNvPr id="30" name="矩形 29"/>
          <p:cNvSpPr/>
          <p:nvPr/>
        </p:nvSpPr>
        <p:spPr>
          <a:xfrm>
            <a:off x="6156176" y="2323558"/>
            <a:ext cx="795600" cy="570444"/>
          </a:xfrm>
          <a:prstGeom prst="rect">
            <a:avLst/>
          </a:prstGeom>
          <a:solidFill>
            <a:srgbClr val="FF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200" dirty="0"/>
          </a:p>
        </p:txBody>
      </p:sp>
      <p:sp>
        <p:nvSpPr>
          <p:cNvPr id="32" name="流程圖: 接點 31"/>
          <p:cNvSpPr/>
          <p:nvPr/>
        </p:nvSpPr>
        <p:spPr>
          <a:xfrm>
            <a:off x="1362120" y="3303652"/>
            <a:ext cx="609972" cy="609972"/>
          </a:xfrm>
          <a:prstGeom prst="flowChartConnector">
            <a:avLst/>
          </a:prstGeom>
          <a:solidFill>
            <a:srgbClr val="FF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34" name="流程圖: 接點 33"/>
          <p:cNvSpPr/>
          <p:nvPr/>
        </p:nvSpPr>
        <p:spPr>
          <a:xfrm>
            <a:off x="2843808" y="2389848"/>
            <a:ext cx="609972" cy="609972"/>
          </a:xfrm>
          <a:prstGeom prst="flowChartConnector">
            <a:avLst/>
          </a:prstGeom>
          <a:solidFill>
            <a:srgbClr val="FF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35" name="矩形 34"/>
          <p:cNvSpPr/>
          <p:nvPr/>
        </p:nvSpPr>
        <p:spPr>
          <a:xfrm>
            <a:off x="2743374" y="3417380"/>
            <a:ext cx="795600" cy="570444"/>
          </a:xfrm>
          <a:prstGeom prst="rect">
            <a:avLst/>
          </a:prstGeom>
          <a:solidFill>
            <a:srgbClr val="FF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200" dirty="0"/>
          </a:p>
        </p:txBody>
      </p:sp>
      <p:sp>
        <p:nvSpPr>
          <p:cNvPr id="36" name="矩形 35"/>
          <p:cNvSpPr/>
          <p:nvPr/>
        </p:nvSpPr>
        <p:spPr>
          <a:xfrm>
            <a:off x="6155761" y="3302360"/>
            <a:ext cx="795600" cy="570444"/>
          </a:xfrm>
          <a:prstGeom prst="rect">
            <a:avLst/>
          </a:prstGeom>
          <a:solidFill>
            <a:srgbClr val="FF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200" dirty="0"/>
          </a:p>
        </p:txBody>
      </p:sp>
      <p:sp>
        <p:nvSpPr>
          <p:cNvPr id="37" name="矩形 36"/>
          <p:cNvSpPr/>
          <p:nvPr/>
        </p:nvSpPr>
        <p:spPr>
          <a:xfrm>
            <a:off x="2750994" y="4292364"/>
            <a:ext cx="795600" cy="570444"/>
          </a:xfrm>
          <a:prstGeom prst="rect">
            <a:avLst/>
          </a:prstGeom>
          <a:solidFill>
            <a:srgbClr val="FF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200" dirty="0"/>
          </a:p>
        </p:txBody>
      </p:sp>
      <p:cxnSp>
        <p:nvCxnSpPr>
          <p:cNvPr id="38" name="直線單箭頭接點 37"/>
          <p:cNvCxnSpPr>
            <a:endCxn id="65" idx="0"/>
          </p:cNvCxnSpPr>
          <p:nvPr/>
        </p:nvCxnSpPr>
        <p:spPr>
          <a:xfrm>
            <a:off x="3148794" y="4005064"/>
            <a:ext cx="0" cy="2873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7843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6" grpId="1" animBg="1"/>
      <p:bldP spid="30" grpId="0" animBg="1"/>
      <p:bldP spid="30" grpId="1" animBg="1"/>
      <p:bldP spid="32" grpId="0" animBg="1"/>
      <p:bldP spid="32" grpId="1" animBg="1"/>
      <p:bldP spid="34" grpId="0" animBg="1"/>
      <p:bldP spid="34" grpId="1" animBg="1"/>
      <p:bldP spid="35" grpId="0" animBg="1"/>
      <p:bldP spid="35" grpId="1" animBg="1"/>
      <p:bldP spid="36" grpId="0" animBg="1"/>
      <p:bldP spid="36" grpId="1" animBg="1"/>
      <p:bldP spid="3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標題 1"/>
          <p:cNvSpPr txBox="1">
            <a:spLocks/>
          </p:cNvSpPr>
          <p:nvPr/>
        </p:nvSpPr>
        <p:spPr>
          <a:xfrm>
            <a:off x="3635896" y="332656"/>
            <a:ext cx="4248472" cy="1470025"/>
          </a:xfrm>
          <a:prstGeom prst="rect">
            <a:avLst/>
          </a:prstGeom>
        </p:spPr>
        <p:txBody>
          <a:bodyPr vert="horz" rtlCol="0" anchor="ctr" anchorCtr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8890">
              <a:contourClr>
                <a:schemeClr val="accent3">
                  <a:shade val="55000"/>
                </a:schemeClr>
              </a:contourClr>
            </a:sp3d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4400" b="1" kern="1200" cap="all" spc="50" dirty="0">
                <a:ln w="158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1750" dir="3600000" algn="tl" rotWithShape="0">
                    <a:srgbClr val="000000">
                      <a:alpha val="6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latinLnBrk="0" hangingPunct="1">
              <a:defRPr kumimoji="0">
                <a:solidFill>
                  <a:schemeClr val="tx2"/>
                </a:solidFill>
              </a:defRPr>
            </a:lvl2pPr>
            <a:lvl3pPr eaLnBrk="1" latinLnBrk="0" hangingPunct="1">
              <a:defRPr kumimoji="0">
                <a:solidFill>
                  <a:schemeClr val="tx2"/>
                </a:solidFill>
              </a:defRPr>
            </a:lvl3pPr>
            <a:lvl4pPr eaLnBrk="1" latinLnBrk="0" hangingPunct="1">
              <a:defRPr kumimoji="0">
                <a:solidFill>
                  <a:schemeClr val="tx2"/>
                </a:solidFill>
              </a:defRPr>
            </a:lvl4pPr>
            <a:lvl5pPr eaLnBrk="1" latinLnBrk="0" hangingPunct="1">
              <a:defRPr kumimoji="0">
                <a:solidFill>
                  <a:schemeClr val="tx2"/>
                </a:solidFill>
              </a:defRPr>
            </a:lvl5pPr>
            <a:lvl6pPr eaLnBrk="1" latinLnBrk="0" hangingPunct="1">
              <a:defRPr kumimoji="0">
                <a:solidFill>
                  <a:schemeClr val="tx2"/>
                </a:solidFill>
              </a:defRPr>
            </a:lvl6pPr>
            <a:lvl7pPr eaLnBrk="1" latinLnBrk="0" hangingPunct="1">
              <a:defRPr kumimoji="0">
                <a:solidFill>
                  <a:schemeClr val="tx2"/>
                </a:solidFill>
              </a:defRPr>
            </a:lvl7pPr>
            <a:lvl8pPr eaLnBrk="1" latinLnBrk="0" hangingPunct="1">
              <a:defRPr kumimoji="0">
                <a:solidFill>
                  <a:schemeClr val="tx2"/>
                </a:solidFill>
              </a:defRPr>
            </a:lvl8pPr>
            <a:lvl9pPr eaLnBrk="1" latinLnBrk="0" hangingPunct="1">
              <a:defRPr kumimoji="0">
                <a:solidFill>
                  <a:schemeClr val="tx2"/>
                </a:solidFill>
              </a:defRPr>
            </a:lvl9pPr>
          </a:lstStyle>
          <a:p>
            <a:r>
              <a:rPr lang="zh-TW" altLang="en-US" dirty="0" smtClean="0"/>
              <a:t>類型 </a:t>
            </a:r>
            <a:r>
              <a:rPr lang="en-US" altLang="zh-TW" sz="2800" dirty="0" smtClean="0"/>
              <a:t>(</a:t>
            </a:r>
            <a:r>
              <a:rPr lang="zh-TW" altLang="en-US" sz="2800" dirty="0" smtClean="0"/>
              <a:t>傳值呼叫</a:t>
            </a:r>
            <a:r>
              <a:rPr lang="en-US" altLang="zh-TW" sz="2800" dirty="0" smtClean="0"/>
              <a:t>)</a:t>
            </a:r>
            <a:endParaRPr lang="zh-TW" altLang="en-US" sz="2800" dirty="0">
              <a:solidFill>
                <a:srgbClr val="680000"/>
              </a:solidFill>
            </a:endParaRPr>
          </a:p>
        </p:txBody>
      </p:sp>
      <p:sp>
        <p:nvSpPr>
          <p:cNvPr id="29" name="文字方塊 28"/>
          <p:cNvSpPr txBox="1"/>
          <p:nvPr/>
        </p:nvSpPr>
        <p:spPr>
          <a:xfrm>
            <a:off x="1912118" y="682947"/>
            <a:ext cx="23718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4400" dirty="0" smtClean="0">
                <a:solidFill>
                  <a:schemeClr val="bg1"/>
                </a:solidFill>
              </a:rPr>
              <a:t>function </a:t>
            </a:r>
            <a:endParaRPr lang="zh-TW" altLang="en-US" sz="4400" dirty="0">
              <a:solidFill>
                <a:schemeClr val="bg1"/>
              </a:solidFill>
            </a:endParaRPr>
          </a:p>
        </p:txBody>
      </p:sp>
      <p:sp>
        <p:nvSpPr>
          <p:cNvPr id="66" name="矩形 65"/>
          <p:cNvSpPr/>
          <p:nvPr/>
        </p:nvSpPr>
        <p:spPr>
          <a:xfrm>
            <a:off x="6023544" y="1916832"/>
            <a:ext cx="2922656" cy="338892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文字方塊 11"/>
          <p:cNvSpPr txBox="1"/>
          <p:nvPr/>
        </p:nvSpPr>
        <p:spPr>
          <a:xfrm>
            <a:off x="6023544" y="1916832"/>
            <a:ext cx="292265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int main(){</a:t>
            </a:r>
            <a:br>
              <a:rPr lang="en-US" altLang="zh-TW" dirty="0" smtClean="0"/>
            </a:br>
            <a:r>
              <a:rPr lang="en-US" altLang="zh-TW" dirty="0" smtClean="0"/>
              <a:t>   int x;</a:t>
            </a:r>
            <a:br>
              <a:rPr lang="en-US" altLang="zh-TW" dirty="0" smtClean="0"/>
            </a:br>
            <a:r>
              <a:rPr lang="en-US" altLang="zh-TW" dirty="0" smtClean="0"/>
              <a:t>   </a:t>
            </a:r>
            <a:r>
              <a:rPr lang="en-US" altLang="zh-TW" dirty="0" err="1" smtClean="0"/>
              <a:t>cout</a:t>
            </a:r>
            <a:r>
              <a:rPr lang="en-US" altLang="zh-TW" dirty="0" smtClean="0"/>
              <a:t> &lt;&lt; "Input a number:";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   </a:t>
            </a:r>
            <a:r>
              <a:rPr lang="en-US" altLang="zh-TW" dirty="0" err="1" smtClean="0"/>
              <a:t>cin</a:t>
            </a:r>
            <a:r>
              <a:rPr lang="en-US" altLang="zh-TW" dirty="0" smtClean="0"/>
              <a:t> &gt;&gt; x;</a:t>
            </a:r>
            <a:endParaRPr lang="en-US" altLang="zh-TW" dirty="0" smtClean="0"/>
          </a:p>
          <a:p>
            <a:r>
              <a:rPr lang="en-US" altLang="zh-TW" dirty="0" smtClean="0"/>
              <a:t>   f(x);</a:t>
            </a:r>
          </a:p>
          <a:p>
            <a:r>
              <a:rPr lang="en-US" altLang="zh-TW" dirty="0" smtClean="0"/>
              <a:t>   </a:t>
            </a:r>
            <a:r>
              <a:rPr lang="en-US" altLang="zh-TW" dirty="0" err="1" smtClean="0"/>
              <a:t>cout</a:t>
            </a:r>
            <a:r>
              <a:rPr lang="en-US" altLang="zh-TW" dirty="0" smtClean="0"/>
              <a:t> &lt;&lt; "x=" &lt;&lt; x &lt;&lt; </a:t>
            </a:r>
            <a:r>
              <a:rPr lang="en-US" altLang="zh-TW" dirty="0" err="1" smtClean="0"/>
              <a:t>endl</a:t>
            </a:r>
            <a:r>
              <a:rPr lang="en-US" altLang="zh-TW" dirty="0" smtClean="0"/>
              <a:t>;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   return(0);</a:t>
            </a:r>
            <a:br>
              <a:rPr lang="en-US" altLang="zh-TW" dirty="0" smtClean="0"/>
            </a:br>
            <a:r>
              <a:rPr lang="en-US" altLang="zh-TW" dirty="0" smtClean="0"/>
              <a:t>}</a:t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void f(int a){</a:t>
            </a:r>
            <a:br>
              <a:rPr lang="en-US" altLang="zh-TW" dirty="0" smtClean="0"/>
            </a:br>
            <a:r>
              <a:rPr lang="en-US" altLang="zh-TW" dirty="0" smtClean="0"/>
              <a:t>   a=a+1;</a:t>
            </a:r>
            <a:br>
              <a:rPr lang="en-US" altLang="zh-TW" dirty="0" smtClean="0"/>
            </a:br>
            <a:r>
              <a:rPr lang="en-US" altLang="zh-TW" dirty="0" smtClean="0"/>
              <a:t>}</a:t>
            </a:r>
            <a:endParaRPr lang="zh-TW" altLang="en-US" dirty="0"/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1195608"/>
              </p:ext>
            </p:extLst>
          </p:nvPr>
        </p:nvGraphicFramePr>
        <p:xfrm>
          <a:off x="4283968" y="1916832"/>
          <a:ext cx="1296144" cy="35763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59080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1400" dirty="0" smtClean="0"/>
                        <a:t>記憶體</a:t>
                      </a:r>
                      <a:endParaRPr lang="zh-TW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4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 smtClean="0"/>
                        <a:t>內容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dirty="0" smtClean="0"/>
                        <a:t>位址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100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916832"/>
            <a:ext cx="3078747" cy="3261643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>
            <a:off x="286952" y="2231152"/>
            <a:ext cx="17828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Input a number: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3978492" y="3267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</a:t>
            </a:r>
            <a:endParaRPr lang="zh-TW" altLang="en-US" dirty="0"/>
          </a:p>
        </p:txBody>
      </p:sp>
      <p:sp>
        <p:nvSpPr>
          <p:cNvPr id="26" name="文字方塊 25"/>
          <p:cNvSpPr txBox="1"/>
          <p:nvPr/>
        </p:nvSpPr>
        <p:spPr>
          <a:xfrm>
            <a:off x="1916848" y="225843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3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6084168" y="4437112"/>
            <a:ext cx="1400704" cy="265994"/>
          </a:xfrm>
          <a:prstGeom prst="rect">
            <a:avLst/>
          </a:prstGeom>
          <a:solidFill>
            <a:srgbClr val="FF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200" dirty="0"/>
          </a:p>
        </p:txBody>
      </p:sp>
      <p:sp>
        <p:nvSpPr>
          <p:cNvPr id="17" name="文字方塊 16"/>
          <p:cNvSpPr txBox="1"/>
          <p:nvPr/>
        </p:nvSpPr>
        <p:spPr>
          <a:xfrm>
            <a:off x="3987092" y="4705954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a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79798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標題 1"/>
          <p:cNvSpPr txBox="1">
            <a:spLocks/>
          </p:cNvSpPr>
          <p:nvPr/>
        </p:nvSpPr>
        <p:spPr>
          <a:xfrm>
            <a:off x="3635896" y="332656"/>
            <a:ext cx="4248472" cy="1470025"/>
          </a:xfrm>
          <a:prstGeom prst="rect">
            <a:avLst/>
          </a:prstGeom>
        </p:spPr>
        <p:txBody>
          <a:bodyPr vert="horz" rtlCol="0" anchor="ctr" anchorCtr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8890">
              <a:contourClr>
                <a:schemeClr val="accent3">
                  <a:shade val="55000"/>
                </a:schemeClr>
              </a:contourClr>
            </a:sp3d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4400" b="1" kern="1200" cap="all" spc="50" dirty="0">
                <a:ln w="158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1750" dir="3600000" algn="tl" rotWithShape="0">
                    <a:srgbClr val="000000">
                      <a:alpha val="6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latinLnBrk="0" hangingPunct="1">
              <a:defRPr kumimoji="0">
                <a:solidFill>
                  <a:schemeClr val="tx2"/>
                </a:solidFill>
              </a:defRPr>
            </a:lvl2pPr>
            <a:lvl3pPr eaLnBrk="1" latinLnBrk="0" hangingPunct="1">
              <a:defRPr kumimoji="0">
                <a:solidFill>
                  <a:schemeClr val="tx2"/>
                </a:solidFill>
              </a:defRPr>
            </a:lvl3pPr>
            <a:lvl4pPr eaLnBrk="1" latinLnBrk="0" hangingPunct="1">
              <a:defRPr kumimoji="0">
                <a:solidFill>
                  <a:schemeClr val="tx2"/>
                </a:solidFill>
              </a:defRPr>
            </a:lvl4pPr>
            <a:lvl5pPr eaLnBrk="1" latinLnBrk="0" hangingPunct="1">
              <a:defRPr kumimoji="0">
                <a:solidFill>
                  <a:schemeClr val="tx2"/>
                </a:solidFill>
              </a:defRPr>
            </a:lvl5pPr>
            <a:lvl6pPr eaLnBrk="1" latinLnBrk="0" hangingPunct="1">
              <a:defRPr kumimoji="0">
                <a:solidFill>
                  <a:schemeClr val="tx2"/>
                </a:solidFill>
              </a:defRPr>
            </a:lvl6pPr>
            <a:lvl7pPr eaLnBrk="1" latinLnBrk="0" hangingPunct="1">
              <a:defRPr kumimoji="0">
                <a:solidFill>
                  <a:schemeClr val="tx2"/>
                </a:solidFill>
              </a:defRPr>
            </a:lvl7pPr>
            <a:lvl8pPr eaLnBrk="1" latinLnBrk="0" hangingPunct="1">
              <a:defRPr kumimoji="0">
                <a:solidFill>
                  <a:schemeClr val="tx2"/>
                </a:solidFill>
              </a:defRPr>
            </a:lvl8pPr>
            <a:lvl9pPr eaLnBrk="1" latinLnBrk="0" hangingPunct="1">
              <a:defRPr kumimoji="0">
                <a:solidFill>
                  <a:schemeClr val="tx2"/>
                </a:solidFill>
              </a:defRPr>
            </a:lvl9pPr>
          </a:lstStyle>
          <a:p>
            <a:r>
              <a:rPr lang="zh-TW" altLang="en-US" dirty="0" smtClean="0"/>
              <a:t>類型 </a:t>
            </a:r>
            <a:r>
              <a:rPr lang="en-US" altLang="zh-TW" sz="2800" dirty="0" smtClean="0"/>
              <a:t>(</a:t>
            </a:r>
            <a:r>
              <a:rPr lang="zh-TW" altLang="en-US" sz="2800" dirty="0" smtClean="0"/>
              <a:t>傳值呼叫</a:t>
            </a:r>
            <a:r>
              <a:rPr lang="en-US" altLang="zh-TW" sz="2800" dirty="0" smtClean="0"/>
              <a:t>)</a:t>
            </a:r>
            <a:endParaRPr lang="zh-TW" altLang="en-US" sz="2800" dirty="0">
              <a:solidFill>
                <a:srgbClr val="680000"/>
              </a:solidFill>
            </a:endParaRPr>
          </a:p>
        </p:txBody>
      </p:sp>
      <p:sp>
        <p:nvSpPr>
          <p:cNvPr id="29" name="文字方塊 28"/>
          <p:cNvSpPr txBox="1"/>
          <p:nvPr/>
        </p:nvSpPr>
        <p:spPr>
          <a:xfrm>
            <a:off x="1912118" y="682947"/>
            <a:ext cx="23718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4400" dirty="0" smtClean="0">
                <a:solidFill>
                  <a:schemeClr val="bg1"/>
                </a:solidFill>
              </a:rPr>
              <a:t>function </a:t>
            </a:r>
            <a:endParaRPr lang="zh-TW" altLang="en-US" sz="4400" dirty="0">
              <a:solidFill>
                <a:schemeClr val="bg1"/>
              </a:solidFill>
            </a:endParaRPr>
          </a:p>
        </p:txBody>
      </p:sp>
      <p:sp>
        <p:nvSpPr>
          <p:cNvPr id="66" name="矩形 65"/>
          <p:cNvSpPr/>
          <p:nvPr/>
        </p:nvSpPr>
        <p:spPr>
          <a:xfrm>
            <a:off x="6023544" y="1916832"/>
            <a:ext cx="2922656" cy="338892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文字方塊 11"/>
          <p:cNvSpPr txBox="1"/>
          <p:nvPr/>
        </p:nvSpPr>
        <p:spPr>
          <a:xfrm>
            <a:off x="6023544" y="1916832"/>
            <a:ext cx="292265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int main(){</a:t>
            </a:r>
            <a:br>
              <a:rPr lang="en-US" altLang="zh-TW" dirty="0" smtClean="0"/>
            </a:br>
            <a:r>
              <a:rPr lang="en-US" altLang="zh-TW" dirty="0" smtClean="0"/>
              <a:t>   int x;</a:t>
            </a:r>
            <a:br>
              <a:rPr lang="en-US" altLang="zh-TW" dirty="0" smtClean="0"/>
            </a:br>
            <a:r>
              <a:rPr lang="en-US" altLang="zh-TW" dirty="0" smtClean="0"/>
              <a:t>   </a:t>
            </a:r>
            <a:r>
              <a:rPr lang="en-US" altLang="zh-TW" dirty="0" err="1" smtClean="0"/>
              <a:t>cout</a:t>
            </a:r>
            <a:r>
              <a:rPr lang="en-US" altLang="zh-TW" dirty="0" smtClean="0"/>
              <a:t> &lt;&lt; "Input a number:";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   </a:t>
            </a:r>
            <a:r>
              <a:rPr lang="en-US" altLang="zh-TW" dirty="0" err="1" smtClean="0"/>
              <a:t>cin</a:t>
            </a:r>
            <a:r>
              <a:rPr lang="en-US" altLang="zh-TW" dirty="0" smtClean="0"/>
              <a:t> &gt;&gt; x;</a:t>
            </a:r>
            <a:endParaRPr lang="en-US" altLang="zh-TW" dirty="0" smtClean="0"/>
          </a:p>
          <a:p>
            <a:r>
              <a:rPr lang="en-US" altLang="zh-TW" dirty="0" smtClean="0"/>
              <a:t>   f(x);</a:t>
            </a:r>
          </a:p>
          <a:p>
            <a:r>
              <a:rPr lang="en-US" altLang="zh-TW" dirty="0" smtClean="0"/>
              <a:t>   </a:t>
            </a:r>
            <a:r>
              <a:rPr lang="en-US" altLang="zh-TW" dirty="0" err="1" smtClean="0"/>
              <a:t>cout</a:t>
            </a:r>
            <a:r>
              <a:rPr lang="en-US" altLang="zh-TW" dirty="0" smtClean="0"/>
              <a:t> &lt;&lt; "x=" &lt;&lt; x &lt;&lt; </a:t>
            </a:r>
            <a:r>
              <a:rPr lang="en-US" altLang="zh-TW" dirty="0" err="1" smtClean="0"/>
              <a:t>endl</a:t>
            </a:r>
            <a:r>
              <a:rPr lang="en-US" altLang="zh-TW" dirty="0" smtClean="0"/>
              <a:t>;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   return(0);</a:t>
            </a:r>
            <a:br>
              <a:rPr lang="en-US" altLang="zh-TW" dirty="0" smtClean="0"/>
            </a:br>
            <a:r>
              <a:rPr lang="en-US" altLang="zh-TW" dirty="0" smtClean="0"/>
              <a:t>}</a:t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void f(int a){</a:t>
            </a:r>
            <a:br>
              <a:rPr lang="en-US" altLang="zh-TW" dirty="0" smtClean="0"/>
            </a:br>
            <a:r>
              <a:rPr lang="en-US" altLang="zh-TW" dirty="0" smtClean="0"/>
              <a:t>   a=a+1;</a:t>
            </a:r>
            <a:br>
              <a:rPr lang="en-US" altLang="zh-TW" dirty="0" smtClean="0"/>
            </a:br>
            <a:r>
              <a:rPr lang="en-US" altLang="zh-TW" dirty="0" smtClean="0"/>
              <a:t>}</a:t>
            </a:r>
            <a:endParaRPr lang="zh-TW" altLang="en-US" dirty="0"/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6357947"/>
              </p:ext>
            </p:extLst>
          </p:nvPr>
        </p:nvGraphicFramePr>
        <p:xfrm>
          <a:off x="4283968" y="1916832"/>
          <a:ext cx="1296144" cy="35763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59080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1400" dirty="0" smtClean="0"/>
                        <a:t>記憶體</a:t>
                      </a:r>
                      <a:endParaRPr lang="zh-TW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4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 smtClean="0"/>
                        <a:t>內容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dirty="0" smtClean="0"/>
                        <a:t>位址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100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zh-TW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916832"/>
            <a:ext cx="3078747" cy="3261643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>
            <a:off x="286952" y="2231152"/>
            <a:ext cx="17828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Input a number: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3978492" y="3267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</a:t>
            </a:r>
            <a:endParaRPr lang="zh-TW" altLang="en-US" dirty="0"/>
          </a:p>
        </p:txBody>
      </p:sp>
      <p:sp>
        <p:nvSpPr>
          <p:cNvPr id="26" name="文字方塊 25"/>
          <p:cNvSpPr txBox="1"/>
          <p:nvPr/>
        </p:nvSpPr>
        <p:spPr>
          <a:xfrm>
            <a:off x="1916848" y="225843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3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6228184" y="4724242"/>
            <a:ext cx="792088" cy="265994"/>
          </a:xfrm>
          <a:prstGeom prst="rect">
            <a:avLst/>
          </a:prstGeom>
          <a:solidFill>
            <a:srgbClr val="FF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200" dirty="0"/>
          </a:p>
        </p:txBody>
      </p:sp>
      <p:sp>
        <p:nvSpPr>
          <p:cNvPr id="17" name="文字方塊 16"/>
          <p:cNvSpPr txBox="1"/>
          <p:nvPr/>
        </p:nvSpPr>
        <p:spPr>
          <a:xfrm>
            <a:off x="3987092" y="4705954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a</a:t>
            </a:r>
            <a:endParaRPr lang="zh-TW" altLang="en-US" dirty="0"/>
          </a:p>
        </p:txBody>
      </p:sp>
      <p:sp>
        <p:nvSpPr>
          <p:cNvPr id="13" name="矩形 12"/>
          <p:cNvSpPr/>
          <p:nvPr/>
        </p:nvSpPr>
        <p:spPr>
          <a:xfrm>
            <a:off x="6052088" y="4997960"/>
            <a:ext cx="792088" cy="265994"/>
          </a:xfrm>
          <a:prstGeom prst="rect">
            <a:avLst/>
          </a:prstGeom>
          <a:solidFill>
            <a:srgbClr val="FF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583206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6" grpId="1" animBg="1"/>
      <p:bldP spid="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標題 1"/>
          <p:cNvSpPr txBox="1">
            <a:spLocks/>
          </p:cNvSpPr>
          <p:nvPr/>
        </p:nvSpPr>
        <p:spPr>
          <a:xfrm>
            <a:off x="3635896" y="332656"/>
            <a:ext cx="4248472" cy="1470025"/>
          </a:xfrm>
          <a:prstGeom prst="rect">
            <a:avLst/>
          </a:prstGeom>
        </p:spPr>
        <p:txBody>
          <a:bodyPr vert="horz" rtlCol="0" anchor="ctr" anchorCtr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8890">
              <a:contourClr>
                <a:schemeClr val="accent3">
                  <a:shade val="55000"/>
                </a:schemeClr>
              </a:contourClr>
            </a:sp3d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4400" b="1" kern="1200" cap="all" spc="50" dirty="0">
                <a:ln w="158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1750" dir="3600000" algn="tl" rotWithShape="0">
                    <a:srgbClr val="000000">
                      <a:alpha val="6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latinLnBrk="0" hangingPunct="1">
              <a:defRPr kumimoji="0">
                <a:solidFill>
                  <a:schemeClr val="tx2"/>
                </a:solidFill>
              </a:defRPr>
            </a:lvl2pPr>
            <a:lvl3pPr eaLnBrk="1" latinLnBrk="0" hangingPunct="1">
              <a:defRPr kumimoji="0">
                <a:solidFill>
                  <a:schemeClr val="tx2"/>
                </a:solidFill>
              </a:defRPr>
            </a:lvl3pPr>
            <a:lvl4pPr eaLnBrk="1" latinLnBrk="0" hangingPunct="1">
              <a:defRPr kumimoji="0">
                <a:solidFill>
                  <a:schemeClr val="tx2"/>
                </a:solidFill>
              </a:defRPr>
            </a:lvl4pPr>
            <a:lvl5pPr eaLnBrk="1" latinLnBrk="0" hangingPunct="1">
              <a:defRPr kumimoji="0">
                <a:solidFill>
                  <a:schemeClr val="tx2"/>
                </a:solidFill>
              </a:defRPr>
            </a:lvl5pPr>
            <a:lvl6pPr eaLnBrk="1" latinLnBrk="0" hangingPunct="1">
              <a:defRPr kumimoji="0">
                <a:solidFill>
                  <a:schemeClr val="tx2"/>
                </a:solidFill>
              </a:defRPr>
            </a:lvl6pPr>
            <a:lvl7pPr eaLnBrk="1" latinLnBrk="0" hangingPunct="1">
              <a:defRPr kumimoji="0">
                <a:solidFill>
                  <a:schemeClr val="tx2"/>
                </a:solidFill>
              </a:defRPr>
            </a:lvl7pPr>
            <a:lvl8pPr eaLnBrk="1" latinLnBrk="0" hangingPunct="1">
              <a:defRPr kumimoji="0">
                <a:solidFill>
                  <a:schemeClr val="tx2"/>
                </a:solidFill>
              </a:defRPr>
            </a:lvl8pPr>
            <a:lvl9pPr eaLnBrk="1" latinLnBrk="0" hangingPunct="1">
              <a:defRPr kumimoji="0">
                <a:solidFill>
                  <a:schemeClr val="tx2"/>
                </a:solidFill>
              </a:defRPr>
            </a:lvl9pPr>
          </a:lstStyle>
          <a:p>
            <a:r>
              <a:rPr lang="zh-TW" altLang="en-US" dirty="0" smtClean="0"/>
              <a:t>類型 </a:t>
            </a:r>
            <a:r>
              <a:rPr lang="en-US" altLang="zh-TW" sz="2800" dirty="0" smtClean="0"/>
              <a:t>(</a:t>
            </a:r>
            <a:r>
              <a:rPr lang="zh-TW" altLang="en-US" sz="2800" dirty="0" smtClean="0"/>
              <a:t>傳值呼叫</a:t>
            </a:r>
            <a:r>
              <a:rPr lang="en-US" altLang="zh-TW" sz="2800" dirty="0" smtClean="0"/>
              <a:t>)</a:t>
            </a:r>
            <a:endParaRPr lang="zh-TW" altLang="en-US" sz="2800" dirty="0">
              <a:solidFill>
                <a:srgbClr val="680000"/>
              </a:solidFill>
            </a:endParaRPr>
          </a:p>
        </p:txBody>
      </p:sp>
      <p:sp>
        <p:nvSpPr>
          <p:cNvPr id="29" name="文字方塊 28"/>
          <p:cNvSpPr txBox="1"/>
          <p:nvPr/>
        </p:nvSpPr>
        <p:spPr>
          <a:xfrm>
            <a:off x="1912118" y="682947"/>
            <a:ext cx="23718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4400" dirty="0" smtClean="0">
                <a:solidFill>
                  <a:schemeClr val="bg1"/>
                </a:solidFill>
              </a:rPr>
              <a:t>function </a:t>
            </a:r>
            <a:endParaRPr lang="zh-TW" altLang="en-US" sz="4400" dirty="0">
              <a:solidFill>
                <a:schemeClr val="bg1"/>
              </a:solidFill>
            </a:endParaRPr>
          </a:p>
        </p:txBody>
      </p:sp>
      <p:sp>
        <p:nvSpPr>
          <p:cNvPr id="66" name="矩形 65"/>
          <p:cNvSpPr/>
          <p:nvPr/>
        </p:nvSpPr>
        <p:spPr>
          <a:xfrm>
            <a:off x="6023544" y="1916832"/>
            <a:ext cx="2922656" cy="338892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文字方塊 11"/>
          <p:cNvSpPr txBox="1"/>
          <p:nvPr/>
        </p:nvSpPr>
        <p:spPr>
          <a:xfrm>
            <a:off x="6023544" y="1916832"/>
            <a:ext cx="292265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int main(){</a:t>
            </a:r>
            <a:br>
              <a:rPr lang="en-US" altLang="zh-TW" dirty="0" smtClean="0"/>
            </a:br>
            <a:r>
              <a:rPr lang="en-US" altLang="zh-TW" dirty="0" smtClean="0"/>
              <a:t>   int x;</a:t>
            </a:r>
            <a:br>
              <a:rPr lang="en-US" altLang="zh-TW" dirty="0" smtClean="0"/>
            </a:br>
            <a:r>
              <a:rPr lang="en-US" altLang="zh-TW" dirty="0" smtClean="0"/>
              <a:t>   </a:t>
            </a:r>
            <a:r>
              <a:rPr lang="en-US" altLang="zh-TW" dirty="0" err="1" smtClean="0"/>
              <a:t>cout</a:t>
            </a:r>
            <a:r>
              <a:rPr lang="en-US" altLang="zh-TW" dirty="0" smtClean="0"/>
              <a:t> &lt;&lt; "Input a number:";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   </a:t>
            </a:r>
            <a:r>
              <a:rPr lang="en-US" altLang="zh-TW" dirty="0" err="1" smtClean="0"/>
              <a:t>cin</a:t>
            </a:r>
            <a:r>
              <a:rPr lang="en-US" altLang="zh-TW" dirty="0" smtClean="0"/>
              <a:t> &gt;&gt; x;</a:t>
            </a:r>
            <a:endParaRPr lang="en-US" altLang="zh-TW" dirty="0" smtClean="0"/>
          </a:p>
          <a:p>
            <a:r>
              <a:rPr lang="en-US" altLang="zh-TW" dirty="0" smtClean="0"/>
              <a:t>   f(x);</a:t>
            </a:r>
          </a:p>
          <a:p>
            <a:r>
              <a:rPr lang="en-US" altLang="zh-TW" dirty="0" smtClean="0"/>
              <a:t>   </a:t>
            </a:r>
            <a:r>
              <a:rPr lang="en-US" altLang="zh-TW" dirty="0" err="1" smtClean="0"/>
              <a:t>cout</a:t>
            </a:r>
            <a:r>
              <a:rPr lang="en-US" altLang="zh-TW" dirty="0" smtClean="0"/>
              <a:t> &lt;&lt; "x=" &lt;&lt; x &lt;&lt; </a:t>
            </a:r>
            <a:r>
              <a:rPr lang="en-US" altLang="zh-TW" dirty="0" err="1" smtClean="0"/>
              <a:t>endl</a:t>
            </a:r>
            <a:r>
              <a:rPr lang="en-US" altLang="zh-TW" dirty="0" smtClean="0"/>
              <a:t>;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   return(0);</a:t>
            </a:r>
            <a:br>
              <a:rPr lang="en-US" altLang="zh-TW" dirty="0" smtClean="0"/>
            </a:br>
            <a:r>
              <a:rPr lang="en-US" altLang="zh-TW" dirty="0" smtClean="0"/>
              <a:t>}</a:t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void f(int a){</a:t>
            </a:r>
            <a:br>
              <a:rPr lang="en-US" altLang="zh-TW" dirty="0" smtClean="0"/>
            </a:br>
            <a:r>
              <a:rPr lang="en-US" altLang="zh-TW" dirty="0" smtClean="0"/>
              <a:t>   a=a+1;</a:t>
            </a:r>
            <a:br>
              <a:rPr lang="en-US" altLang="zh-TW" dirty="0" smtClean="0"/>
            </a:br>
            <a:r>
              <a:rPr lang="en-US" altLang="zh-TW" dirty="0" smtClean="0"/>
              <a:t>}</a:t>
            </a:r>
            <a:endParaRPr lang="zh-TW" altLang="en-US" dirty="0"/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2208191"/>
              </p:ext>
            </p:extLst>
          </p:nvPr>
        </p:nvGraphicFramePr>
        <p:xfrm>
          <a:off x="4283968" y="1916832"/>
          <a:ext cx="1296144" cy="35763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59080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1400" dirty="0" smtClean="0"/>
                        <a:t>記憶體</a:t>
                      </a:r>
                      <a:endParaRPr lang="zh-TW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4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 smtClean="0"/>
                        <a:t>內容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dirty="0" smtClean="0"/>
                        <a:t>位址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100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916832"/>
            <a:ext cx="3078747" cy="3261643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>
            <a:off x="286952" y="2231152"/>
            <a:ext cx="17828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Input a number: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3978492" y="3267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</a:t>
            </a:r>
            <a:endParaRPr lang="zh-TW" altLang="en-US" dirty="0"/>
          </a:p>
        </p:txBody>
      </p:sp>
      <p:sp>
        <p:nvSpPr>
          <p:cNvPr id="26" name="文字方塊 25"/>
          <p:cNvSpPr txBox="1"/>
          <p:nvPr/>
        </p:nvSpPr>
        <p:spPr>
          <a:xfrm>
            <a:off x="1916848" y="225843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3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6228184" y="3358998"/>
            <a:ext cx="2664296" cy="265994"/>
          </a:xfrm>
          <a:prstGeom prst="rect">
            <a:avLst/>
          </a:prstGeom>
          <a:solidFill>
            <a:srgbClr val="FF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200" dirty="0"/>
          </a:p>
        </p:txBody>
      </p:sp>
      <p:sp>
        <p:nvSpPr>
          <p:cNvPr id="13" name="矩形 12"/>
          <p:cNvSpPr/>
          <p:nvPr/>
        </p:nvSpPr>
        <p:spPr>
          <a:xfrm>
            <a:off x="6228184" y="3646905"/>
            <a:ext cx="1080120" cy="265994"/>
          </a:xfrm>
          <a:prstGeom prst="rect">
            <a:avLst/>
          </a:prstGeom>
          <a:solidFill>
            <a:srgbClr val="FF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200" dirty="0"/>
          </a:p>
        </p:txBody>
      </p:sp>
      <p:sp>
        <p:nvSpPr>
          <p:cNvPr id="14" name="文字方塊 13"/>
          <p:cNvSpPr txBox="1"/>
          <p:nvPr/>
        </p:nvSpPr>
        <p:spPr>
          <a:xfrm>
            <a:off x="281297" y="2627768"/>
            <a:ext cx="553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x</a:t>
            </a:r>
            <a:r>
              <a:rPr lang="en-US" altLang="zh-TW" dirty="0" smtClean="0">
                <a:solidFill>
                  <a:schemeClr val="bg1"/>
                </a:solidFill>
              </a:rPr>
              <a:t>=3</a:t>
            </a:r>
            <a:endParaRPr lang="zh-TW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014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6" grpId="1" animBg="1"/>
      <p:bldP spid="1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標題 1"/>
          <p:cNvSpPr txBox="1">
            <a:spLocks/>
          </p:cNvSpPr>
          <p:nvPr/>
        </p:nvSpPr>
        <p:spPr>
          <a:xfrm>
            <a:off x="3635896" y="332656"/>
            <a:ext cx="4248472" cy="1470025"/>
          </a:xfrm>
          <a:prstGeom prst="rect">
            <a:avLst/>
          </a:prstGeom>
        </p:spPr>
        <p:txBody>
          <a:bodyPr vert="horz" rtlCol="0" anchor="ctr" anchorCtr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8890">
              <a:contourClr>
                <a:schemeClr val="accent3">
                  <a:shade val="55000"/>
                </a:schemeClr>
              </a:contourClr>
            </a:sp3d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4400" b="1" kern="1200" cap="all" spc="50" dirty="0">
                <a:ln w="158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1750" dir="3600000" algn="tl" rotWithShape="0">
                    <a:srgbClr val="000000">
                      <a:alpha val="6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latinLnBrk="0" hangingPunct="1">
              <a:defRPr kumimoji="0">
                <a:solidFill>
                  <a:schemeClr val="tx2"/>
                </a:solidFill>
              </a:defRPr>
            </a:lvl2pPr>
            <a:lvl3pPr eaLnBrk="1" latinLnBrk="0" hangingPunct="1">
              <a:defRPr kumimoji="0">
                <a:solidFill>
                  <a:schemeClr val="tx2"/>
                </a:solidFill>
              </a:defRPr>
            </a:lvl3pPr>
            <a:lvl4pPr eaLnBrk="1" latinLnBrk="0" hangingPunct="1">
              <a:defRPr kumimoji="0">
                <a:solidFill>
                  <a:schemeClr val="tx2"/>
                </a:solidFill>
              </a:defRPr>
            </a:lvl4pPr>
            <a:lvl5pPr eaLnBrk="1" latinLnBrk="0" hangingPunct="1">
              <a:defRPr kumimoji="0">
                <a:solidFill>
                  <a:schemeClr val="tx2"/>
                </a:solidFill>
              </a:defRPr>
            </a:lvl5pPr>
            <a:lvl6pPr eaLnBrk="1" latinLnBrk="0" hangingPunct="1">
              <a:defRPr kumimoji="0">
                <a:solidFill>
                  <a:schemeClr val="tx2"/>
                </a:solidFill>
              </a:defRPr>
            </a:lvl6pPr>
            <a:lvl7pPr eaLnBrk="1" latinLnBrk="0" hangingPunct="1">
              <a:defRPr kumimoji="0">
                <a:solidFill>
                  <a:schemeClr val="tx2"/>
                </a:solidFill>
              </a:defRPr>
            </a:lvl7pPr>
            <a:lvl8pPr eaLnBrk="1" latinLnBrk="0" hangingPunct="1">
              <a:defRPr kumimoji="0">
                <a:solidFill>
                  <a:schemeClr val="tx2"/>
                </a:solidFill>
              </a:defRPr>
            </a:lvl8pPr>
            <a:lvl9pPr eaLnBrk="1" latinLnBrk="0" hangingPunct="1">
              <a:defRPr kumimoji="0">
                <a:solidFill>
                  <a:schemeClr val="tx2"/>
                </a:solidFill>
              </a:defRPr>
            </a:lvl9pPr>
          </a:lstStyle>
          <a:p>
            <a:r>
              <a:rPr lang="zh-TW" altLang="en-US" dirty="0" smtClean="0"/>
              <a:t>類型 </a:t>
            </a:r>
            <a:r>
              <a:rPr lang="en-US" altLang="zh-TW" sz="2800" dirty="0" smtClean="0"/>
              <a:t>(</a:t>
            </a:r>
            <a:r>
              <a:rPr lang="zh-TW" altLang="en-US" sz="2800" dirty="0" smtClean="0"/>
              <a:t>傳</a:t>
            </a:r>
            <a:r>
              <a:rPr lang="zh-TW" altLang="en-US" sz="2800" dirty="0"/>
              <a:t>址</a:t>
            </a:r>
            <a:r>
              <a:rPr lang="zh-TW" altLang="en-US" sz="2800" dirty="0" smtClean="0"/>
              <a:t>呼叫</a:t>
            </a:r>
            <a:r>
              <a:rPr lang="en-US" altLang="zh-TW" sz="2800" dirty="0" smtClean="0"/>
              <a:t>)</a:t>
            </a:r>
            <a:endParaRPr lang="zh-TW" altLang="en-US" sz="2800" dirty="0">
              <a:solidFill>
                <a:srgbClr val="680000"/>
              </a:solidFill>
            </a:endParaRPr>
          </a:p>
        </p:txBody>
      </p:sp>
      <p:sp>
        <p:nvSpPr>
          <p:cNvPr id="29" name="文字方塊 28"/>
          <p:cNvSpPr txBox="1"/>
          <p:nvPr/>
        </p:nvSpPr>
        <p:spPr>
          <a:xfrm>
            <a:off x="1912118" y="682947"/>
            <a:ext cx="23718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4400" dirty="0" smtClean="0">
                <a:solidFill>
                  <a:schemeClr val="bg1"/>
                </a:solidFill>
              </a:rPr>
              <a:t>function </a:t>
            </a:r>
            <a:endParaRPr lang="zh-TW" altLang="en-US" sz="4400" dirty="0">
              <a:solidFill>
                <a:schemeClr val="bg1"/>
              </a:solidFill>
            </a:endParaRPr>
          </a:p>
        </p:txBody>
      </p:sp>
      <p:sp>
        <p:nvSpPr>
          <p:cNvPr id="66" name="矩形 65"/>
          <p:cNvSpPr/>
          <p:nvPr/>
        </p:nvSpPr>
        <p:spPr>
          <a:xfrm>
            <a:off x="6023544" y="1916832"/>
            <a:ext cx="2922656" cy="338892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文字方塊 11"/>
          <p:cNvSpPr txBox="1"/>
          <p:nvPr/>
        </p:nvSpPr>
        <p:spPr>
          <a:xfrm>
            <a:off x="6023544" y="1916832"/>
            <a:ext cx="292265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int main(){</a:t>
            </a:r>
            <a:br>
              <a:rPr lang="en-US" altLang="zh-TW" dirty="0" smtClean="0"/>
            </a:br>
            <a:r>
              <a:rPr lang="en-US" altLang="zh-TW" dirty="0" smtClean="0"/>
              <a:t>   int x;</a:t>
            </a:r>
            <a:br>
              <a:rPr lang="en-US" altLang="zh-TW" dirty="0" smtClean="0"/>
            </a:br>
            <a:r>
              <a:rPr lang="en-US" altLang="zh-TW" dirty="0" smtClean="0"/>
              <a:t>   </a:t>
            </a:r>
            <a:r>
              <a:rPr lang="en-US" altLang="zh-TW" dirty="0" err="1" smtClean="0"/>
              <a:t>cout</a:t>
            </a:r>
            <a:r>
              <a:rPr lang="en-US" altLang="zh-TW" dirty="0" smtClean="0"/>
              <a:t> &lt;&lt; "Input a number:";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   </a:t>
            </a:r>
            <a:r>
              <a:rPr lang="en-US" altLang="zh-TW" dirty="0" err="1" smtClean="0"/>
              <a:t>cin</a:t>
            </a:r>
            <a:r>
              <a:rPr lang="en-US" altLang="zh-TW" dirty="0" smtClean="0"/>
              <a:t> &gt;&gt; x;</a:t>
            </a:r>
            <a:endParaRPr lang="en-US" altLang="zh-TW" dirty="0" smtClean="0"/>
          </a:p>
          <a:p>
            <a:r>
              <a:rPr lang="en-US" altLang="zh-TW" dirty="0" smtClean="0"/>
              <a:t>   f(</a:t>
            </a:r>
            <a:r>
              <a:rPr lang="en-US" altLang="zh-TW" dirty="0" smtClean="0">
                <a:solidFill>
                  <a:srgbClr val="FF0000"/>
                </a:solidFill>
              </a:rPr>
              <a:t>&amp;</a:t>
            </a:r>
            <a:r>
              <a:rPr lang="en-US" altLang="zh-TW" dirty="0" smtClean="0"/>
              <a:t>x);</a:t>
            </a:r>
          </a:p>
          <a:p>
            <a:r>
              <a:rPr lang="en-US" altLang="zh-TW" dirty="0" smtClean="0"/>
              <a:t>   </a:t>
            </a:r>
            <a:r>
              <a:rPr lang="en-US" altLang="zh-TW" dirty="0" err="1" smtClean="0"/>
              <a:t>cout</a:t>
            </a:r>
            <a:r>
              <a:rPr lang="en-US" altLang="zh-TW" dirty="0" smtClean="0"/>
              <a:t> &lt;&lt; "x=" &lt;&lt; x &lt;&lt; </a:t>
            </a:r>
            <a:r>
              <a:rPr lang="en-US" altLang="zh-TW" dirty="0" err="1" smtClean="0"/>
              <a:t>endl</a:t>
            </a:r>
            <a:r>
              <a:rPr lang="en-US" altLang="zh-TW" dirty="0" smtClean="0"/>
              <a:t>;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   return(0);</a:t>
            </a:r>
            <a:br>
              <a:rPr lang="en-US" altLang="zh-TW" dirty="0" smtClean="0"/>
            </a:br>
            <a:r>
              <a:rPr lang="en-US" altLang="zh-TW" dirty="0" smtClean="0"/>
              <a:t>}</a:t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void f(int </a:t>
            </a:r>
            <a:r>
              <a:rPr lang="zh-TW" altLang="en-US" dirty="0" smtClean="0">
                <a:solidFill>
                  <a:srgbClr val="FF0000"/>
                </a:solidFill>
              </a:rPr>
              <a:t>*</a:t>
            </a:r>
            <a:r>
              <a:rPr lang="en-US" altLang="zh-TW" dirty="0" smtClean="0"/>
              <a:t>a){</a:t>
            </a:r>
            <a:br>
              <a:rPr lang="en-US" altLang="zh-TW" dirty="0" smtClean="0"/>
            </a:br>
            <a:r>
              <a:rPr lang="en-US" altLang="zh-TW" dirty="0" smtClean="0"/>
              <a:t>   *a=*a+1;</a:t>
            </a:r>
            <a:br>
              <a:rPr lang="en-US" altLang="zh-TW" dirty="0" smtClean="0"/>
            </a:br>
            <a:r>
              <a:rPr lang="en-US" altLang="zh-TW" dirty="0" smtClean="0"/>
              <a:t>}</a:t>
            </a:r>
            <a:endParaRPr lang="zh-TW" altLang="en-US" dirty="0"/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7447079"/>
              </p:ext>
            </p:extLst>
          </p:nvPr>
        </p:nvGraphicFramePr>
        <p:xfrm>
          <a:off x="4283968" y="1916832"/>
          <a:ext cx="1296144" cy="35763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59080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1400" dirty="0" smtClean="0"/>
                        <a:t>記憶體</a:t>
                      </a:r>
                      <a:endParaRPr lang="zh-TW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4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 smtClean="0"/>
                        <a:t>內容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dirty="0" smtClean="0"/>
                        <a:t>位址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100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916832"/>
            <a:ext cx="3078747" cy="3261643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>
            <a:off x="286952" y="2231152"/>
            <a:ext cx="17828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Input a number: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6063426" y="1978481"/>
            <a:ext cx="1172870" cy="265994"/>
          </a:xfrm>
          <a:prstGeom prst="rect">
            <a:avLst/>
          </a:prstGeom>
          <a:solidFill>
            <a:srgbClr val="FF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200" dirty="0"/>
          </a:p>
        </p:txBody>
      </p:sp>
      <p:sp>
        <p:nvSpPr>
          <p:cNvPr id="22" name="矩形 21"/>
          <p:cNvSpPr/>
          <p:nvPr/>
        </p:nvSpPr>
        <p:spPr>
          <a:xfrm>
            <a:off x="6064538" y="2231152"/>
            <a:ext cx="1172870" cy="265994"/>
          </a:xfrm>
          <a:prstGeom prst="rect">
            <a:avLst/>
          </a:prstGeom>
          <a:solidFill>
            <a:srgbClr val="FF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200" dirty="0"/>
          </a:p>
        </p:txBody>
      </p:sp>
      <p:sp>
        <p:nvSpPr>
          <p:cNvPr id="7" name="文字方塊 6"/>
          <p:cNvSpPr txBox="1"/>
          <p:nvPr/>
        </p:nvSpPr>
        <p:spPr>
          <a:xfrm>
            <a:off x="3978492" y="3267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</a:t>
            </a:r>
            <a:endParaRPr lang="zh-TW" altLang="en-US" dirty="0"/>
          </a:p>
        </p:txBody>
      </p:sp>
      <p:sp>
        <p:nvSpPr>
          <p:cNvPr id="24" name="矩形 23"/>
          <p:cNvSpPr/>
          <p:nvPr/>
        </p:nvSpPr>
        <p:spPr>
          <a:xfrm>
            <a:off x="6064538" y="2526380"/>
            <a:ext cx="2827942" cy="265994"/>
          </a:xfrm>
          <a:prstGeom prst="rect">
            <a:avLst/>
          </a:prstGeom>
          <a:solidFill>
            <a:srgbClr val="FF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77412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1" grpId="0" animBg="1"/>
      <p:bldP spid="21" grpId="1" animBg="1"/>
      <p:bldP spid="22" grpId="0" animBg="1"/>
      <p:bldP spid="22" grpId="1" animBg="1"/>
      <p:bldP spid="7" grpId="0"/>
      <p:bldP spid="2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標題 1"/>
          <p:cNvSpPr txBox="1">
            <a:spLocks/>
          </p:cNvSpPr>
          <p:nvPr/>
        </p:nvSpPr>
        <p:spPr>
          <a:xfrm>
            <a:off x="3635896" y="332656"/>
            <a:ext cx="4248472" cy="1470025"/>
          </a:xfrm>
          <a:prstGeom prst="rect">
            <a:avLst/>
          </a:prstGeom>
        </p:spPr>
        <p:txBody>
          <a:bodyPr vert="horz" rtlCol="0" anchor="ctr" anchorCtr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8890">
              <a:contourClr>
                <a:schemeClr val="accent3">
                  <a:shade val="55000"/>
                </a:schemeClr>
              </a:contourClr>
            </a:sp3d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4400" b="1" kern="1200" cap="all" spc="50" dirty="0">
                <a:ln w="158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1750" dir="3600000" algn="tl" rotWithShape="0">
                    <a:srgbClr val="000000">
                      <a:alpha val="6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latinLnBrk="0" hangingPunct="1">
              <a:defRPr kumimoji="0">
                <a:solidFill>
                  <a:schemeClr val="tx2"/>
                </a:solidFill>
              </a:defRPr>
            </a:lvl2pPr>
            <a:lvl3pPr eaLnBrk="1" latinLnBrk="0" hangingPunct="1">
              <a:defRPr kumimoji="0">
                <a:solidFill>
                  <a:schemeClr val="tx2"/>
                </a:solidFill>
              </a:defRPr>
            </a:lvl3pPr>
            <a:lvl4pPr eaLnBrk="1" latinLnBrk="0" hangingPunct="1">
              <a:defRPr kumimoji="0">
                <a:solidFill>
                  <a:schemeClr val="tx2"/>
                </a:solidFill>
              </a:defRPr>
            </a:lvl4pPr>
            <a:lvl5pPr eaLnBrk="1" latinLnBrk="0" hangingPunct="1">
              <a:defRPr kumimoji="0">
                <a:solidFill>
                  <a:schemeClr val="tx2"/>
                </a:solidFill>
              </a:defRPr>
            </a:lvl5pPr>
            <a:lvl6pPr eaLnBrk="1" latinLnBrk="0" hangingPunct="1">
              <a:defRPr kumimoji="0">
                <a:solidFill>
                  <a:schemeClr val="tx2"/>
                </a:solidFill>
              </a:defRPr>
            </a:lvl6pPr>
            <a:lvl7pPr eaLnBrk="1" latinLnBrk="0" hangingPunct="1">
              <a:defRPr kumimoji="0">
                <a:solidFill>
                  <a:schemeClr val="tx2"/>
                </a:solidFill>
              </a:defRPr>
            </a:lvl7pPr>
            <a:lvl8pPr eaLnBrk="1" latinLnBrk="0" hangingPunct="1">
              <a:defRPr kumimoji="0">
                <a:solidFill>
                  <a:schemeClr val="tx2"/>
                </a:solidFill>
              </a:defRPr>
            </a:lvl8pPr>
            <a:lvl9pPr eaLnBrk="1" latinLnBrk="0" hangingPunct="1">
              <a:defRPr kumimoji="0">
                <a:solidFill>
                  <a:schemeClr val="tx2"/>
                </a:solidFill>
              </a:defRPr>
            </a:lvl9pPr>
          </a:lstStyle>
          <a:p>
            <a:r>
              <a:rPr lang="zh-TW" altLang="en-US" dirty="0" smtClean="0"/>
              <a:t>類型 </a:t>
            </a:r>
            <a:r>
              <a:rPr lang="en-US" altLang="zh-TW" sz="2800" dirty="0" smtClean="0"/>
              <a:t>(</a:t>
            </a:r>
            <a:r>
              <a:rPr lang="zh-TW" altLang="en-US" sz="2800" dirty="0"/>
              <a:t>傳址呼叫</a:t>
            </a:r>
            <a:r>
              <a:rPr lang="en-US" altLang="zh-TW" sz="2800" dirty="0" smtClean="0"/>
              <a:t>)</a:t>
            </a:r>
            <a:endParaRPr lang="zh-TW" altLang="en-US" sz="2800" dirty="0">
              <a:solidFill>
                <a:srgbClr val="680000"/>
              </a:solidFill>
            </a:endParaRPr>
          </a:p>
        </p:txBody>
      </p:sp>
      <p:sp>
        <p:nvSpPr>
          <p:cNvPr id="29" name="文字方塊 28"/>
          <p:cNvSpPr txBox="1"/>
          <p:nvPr/>
        </p:nvSpPr>
        <p:spPr>
          <a:xfrm>
            <a:off x="1912118" y="682947"/>
            <a:ext cx="23718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4400" dirty="0" smtClean="0">
                <a:solidFill>
                  <a:schemeClr val="bg1"/>
                </a:solidFill>
              </a:rPr>
              <a:t>function </a:t>
            </a:r>
            <a:endParaRPr lang="zh-TW" altLang="en-US" sz="4400" dirty="0">
              <a:solidFill>
                <a:schemeClr val="bg1"/>
              </a:solidFill>
            </a:endParaRPr>
          </a:p>
        </p:txBody>
      </p:sp>
      <p:sp>
        <p:nvSpPr>
          <p:cNvPr id="66" name="矩形 65"/>
          <p:cNvSpPr/>
          <p:nvPr/>
        </p:nvSpPr>
        <p:spPr>
          <a:xfrm>
            <a:off x="6023544" y="1916832"/>
            <a:ext cx="2922656" cy="338892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文字方塊 11"/>
          <p:cNvSpPr txBox="1"/>
          <p:nvPr/>
        </p:nvSpPr>
        <p:spPr>
          <a:xfrm>
            <a:off x="6023544" y="1916832"/>
            <a:ext cx="292265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int main(){</a:t>
            </a:r>
            <a:br>
              <a:rPr lang="en-US" altLang="zh-TW" dirty="0" smtClean="0"/>
            </a:br>
            <a:r>
              <a:rPr lang="en-US" altLang="zh-TW" dirty="0" smtClean="0"/>
              <a:t>   int x;</a:t>
            </a:r>
            <a:br>
              <a:rPr lang="en-US" altLang="zh-TW" dirty="0" smtClean="0"/>
            </a:br>
            <a:r>
              <a:rPr lang="en-US" altLang="zh-TW" dirty="0" smtClean="0"/>
              <a:t>   </a:t>
            </a:r>
            <a:r>
              <a:rPr lang="en-US" altLang="zh-TW" dirty="0" err="1" smtClean="0"/>
              <a:t>cout</a:t>
            </a:r>
            <a:r>
              <a:rPr lang="en-US" altLang="zh-TW" dirty="0" smtClean="0"/>
              <a:t> &lt;&lt; "Input a number:";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   </a:t>
            </a:r>
            <a:r>
              <a:rPr lang="en-US" altLang="zh-TW" dirty="0" err="1" smtClean="0"/>
              <a:t>cin</a:t>
            </a:r>
            <a:r>
              <a:rPr lang="en-US" altLang="zh-TW" dirty="0" smtClean="0"/>
              <a:t> &gt;&gt; x;</a:t>
            </a:r>
            <a:endParaRPr lang="en-US" altLang="zh-TW" dirty="0" smtClean="0"/>
          </a:p>
          <a:p>
            <a:r>
              <a:rPr lang="en-US" altLang="zh-TW" dirty="0" smtClean="0"/>
              <a:t>   f(&amp;x);</a:t>
            </a:r>
          </a:p>
          <a:p>
            <a:r>
              <a:rPr lang="en-US" altLang="zh-TW" dirty="0" smtClean="0"/>
              <a:t>   </a:t>
            </a:r>
            <a:r>
              <a:rPr lang="en-US" altLang="zh-TW" dirty="0" err="1" smtClean="0"/>
              <a:t>cout</a:t>
            </a:r>
            <a:r>
              <a:rPr lang="en-US" altLang="zh-TW" dirty="0" smtClean="0"/>
              <a:t> &lt;&lt; "x=" &lt;&lt; x &lt;&lt; </a:t>
            </a:r>
            <a:r>
              <a:rPr lang="en-US" altLang="zh-TW" dirty="0" err="1" smtClean="0"/>
              <a:t>endl</a:t>
            </a:r>
            <a:r>
              <a:rPr lang="en-US" altLang="zh-TW" dirty="0" smtClean="0"/>
              <a:t>;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   return(0);</a:t>
            </a:r>
            <a:br>
              <a:rPr lang="en-US" altLang="zh-TW" dirty="0" smtClean="0"/>
            </a:br>
            <a:r>
              <a:rPr lang="en-US" altLang="zh-TW" dirty="0" smtClean="0"/>
              <a:t>}</a:t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void f(int </a:t>
            </a:r>
            <a:r>
              <a:rPr lang="zh-TW" altLang="en-US" dirty="0" smtClean="0"/>
              <a:t>*</a:t>
            </a:r>
            <a:r>
              <a:rPr lang="en-US" altLang="zh-TW" dirty="0" smtClean="0"/>
              <a:t>a){</a:t>
            </a:r>
            <a:br>
              <a:rPr lang="en-US" altLang="zh-TW" dirty="0" smtClean="0"/>
            </a:br>
            <a:r>
              <a:rPr lang="en-US" altLang="zh-TW" dirty="0" smtClean="0"/>
              <a:t>   *a=*a+1;</a:t>
            </a:r>
            <a:br>
              <a:rPr lang="en-US" altLang="zh-TW" dirty="0" smtClean="0"/>
            </a:br>
            <a:r>
              <a:rPr lang="en-US" altLang="zh-TW" dirty="0" smtClean="0"/>
              <a:t>}</a:t>
            </a:r>
            <a:endParaRPr lang="zh-TW" altLang="en-US" dirty="0"/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946841"/>
              </p:ext>
            </p:extLst>
          </p:nvPr>
        </p:nvGraphicFramePr>
        <p:xfrm>
          <a:off x="4283968" y="1916832"/>
          <a:ext cx="1296144" cy="35763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59080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1400" dirty="0" smtClean="0"/>
                        <a:t>記憶體</a:t>
                      </a:r>
                      <a:endParaRPr lang="zh-TW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4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 smtClean="0"/>
                        <a:t>內容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dirty="0" smtClean="0"/>
                        <a:t>位址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100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916832"/>
            <a:ext cx="3078747" cy="3261643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>
            <a:off x="286952" y="2231152"/>
            <a:ext cx="17828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Input a number: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3978492" y="3267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</a:t>
            </a:r>
            <a:endParaRPr lang="zh-TW" altLang="en-US" dirty="0"/>
          </a:p>
        </p:txBody>
      </p:sp>
      <p:sp>
        <p:nvSpPr>
          <p:cNvPr id="25" name="矩形 24"/>
          <p:cNvSpPr/>
          <p:nvPr/>
        </p:nvSpPr>
        <p:spPr>
          <a:xfrm>
            <a:off x="6228184" y="2810662"/>
            <a:ext cx="1656184" cy="265994"/>
          </a:xfrm>
          <a:prstGeom prst="rect">
            <a:avLst/>
          </a:prstGeom>
          <a:solidFill>
            <a:srgbClr val="FF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200" dirty="0"/>
          </a:p>
        </p:txBody>
      </p:sp>
      <p:sp>
        <p:nvSpPr>
          <p:cNvPr id="26" name="文字方塊 25"/>
          <p:cNvSpPr txBox="1"/>
          <p:nvPr/>
        </p:nvSpPr>
        <p:spPr>
          <a:xfrm>
            <a:off x="1916848" y="225843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3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6228184" y="3094235"/>
            <a:ext cx="576064" cy="265994"/>
          </a:xfrm>
          <a:prstGeom prst="rect">
            <a:avLst/>
          </a:prstGeom>
          <a:solidFill>
            <a:srgbClr val="FF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764814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5" grpId="1" animBg="1"/>
      <p:bldP spid="26" grpId="0"/>
      <p:bldP spid="1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標題 1"/>
          <p:cNvSpPr txBox="1">
            <a:spLocks/>
          </p:cNvSpPr>
          <p:nvPr/>
        </p:nvSpPr>
        <p:spPr>
          <a:xfrm>
            <a:off x="3635896" y="332656"/>
            <a:ext cx="4248472" cy="1470025"/>
          </a:xfrm>
          <a:prstGeom prst="rect">
            <a:avLst/>
          </a:prstGeom>
        </p:spPr>
        <p:txBody>
          <a:bodyPr vert="horz" rtlCol="0" anchor="ctr" anchorCtr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8890">
              <a:contourClr>
                <a:schemeClr val="accent3">
                  <a:shade val="55000"/>
                </a:schemeClr>
              </a:contourClr>
            </a:sp3d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4400" b="1" kern="1200" cap="all" spc="50" dirty="0">
                <a:ln w="158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1750" dir="3600000" algn="tl" rotWithShape="0">
                    <a:srgbClr val="000000">
                      <a:alpha val="6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latinLnBrk="0" hangingPunct="1">
              <a:defRPr kumimoji="0">
                <a:solidFill>
                  <a:schemeClr val="tx2"/>
                </a:solidFill>
              </a:defRPr>
            </a:lvl2pPr>
            <a:lvl3pPr eaLnBrk="1" latinLnBrk="0" hangingPunct="1">
              <a:defRPr kumimoji="0">
                <a:solidFill>
                  <a:schemeClr val="tx2"/>
                </a:solidFill>
              </a:defRPr>
            </a:lvl3pPr>
            <a:lvl4pPr eaLnBrk="1" latinLnBrk="0" hangingPunct="1">
              <a:defRPr kumimoji="0">
                <a:solidFill>
                  <a:schemeClr val="tx2"/>
                </a:solidFill>
              </a:defRPr>
            </a:lvl4pPr>
            <a:lvl5pPr eaLnBrk="1" latinLnBrk="0" hangingPunct="1">
              <a:defRPr kumimoji="0">
                <a:solidFill>
                  <a:schemeClr val="tx2"/>
                </a:solidFill>
              </a:defRPr>
            </a:lvl5pPr>
            <a:lvl6pPr eaLnBrk="1" latinLnBrk="0" hangingPunct="1">
              <a:defRPr kumimoji="0">
                <a:solidFill>
                  <a:schemeClr val="tx2"/>
                </a:solidFill>
              </a:defRPr>
            </a:lvl6pPr>
            <a:lvl7pPr eaLnBrk="1" latinLnBrk="0" hangingPunct="1">
              <a:defRPr kumimoji="0">
                <a:solidFill>
                  <a:schemeClr val="tx2"/>
                </a:solidFill>
              </a:defRPr>
            </a:lvl7pPr>
            <a:lvl8pPr eaLnBrk="1" latinLnBrk="0" hangingPunct="1">
              <a:defRPr kumimoji="0">
                <a:solidFill>
                  <a:schemeClr val="tx2"/>
                </a:solidFill>
              </a:defRPr>
            </a:lvl8pPr>
            <a:lvl9pPr eaLnBrk="1" latinLnBrk="0" hangingPunct="1">
              <a:defRPr kumimoji="0">
                <a:solidFill>
                  <a:schemeClr val="tx2"/>
                </a:solidFill>
              </a:defRPr>
            </a:lvl9pPr>
          </a:lstStyle>
          <a:p>
            <a:r>
              <a:rPr lang="zh-TW" altLang="en-US" dirty="0" smtClean="0"/>
              <a:t>類型 </a:t>
            </a:r>
            <a:r>
              <a:rPr lang="en-US" altLang="zh-TW" sz="2800" dirty="0" smtClean="0"/>
              <a:t>(</a:t>
            </a:r>
            <a:r>
              <a:rPr lang="zh-TW" altLang="en-US" sz="2800" dirty="0"/>
              <a:t>傳址呼叫</a:t>
            </a:r>
            <a:r>
              <a:rPr lang="en-US" altLang="zh-TW" sz="2800" dirty="0" smtClean="0"/>
              <a:t>)</a:t>
            </a:r>
            <a:endParaRPr lang="zh-TW" altLang="en-US" sz="2800" dirty="0">
              <a:solidFill>
                <a:srgbClr val="680000"/>
              </a:solidFill>
            </a:endParaRPr>
          </a:p>
        </p:txBody>
      </p:sp>
      <p:sp>
        <p:nvSpPr>
          <p:cNvPr id="29" name="文字方塊 28"/>
          <p:cNvSpPr txBox="1"/>
          <p:nvPr/>
        </p:nvSpPr>
        <p:spPr>
          <a:xfrm>
            <a:off x="1912118" y="682947"/>
            <a:ext cx="23718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4400" dirty="0" smtClean="0">
                <a:solidFill>
                  <a:schemeClr val="bg1"/>
                </a:solidFill>
              </a:rPr>
              <a:t>function </a:t>
            </a:r>
            <a:endParaRPr lang="zh-TW" altLang="en-US" sz="4400" dirty="0">
              <a:solidFill>
                <a:schemeClr val="bg1"/>
              </a:solidFill>
            </a:endParaRPr>
          </a:p>
        </p:txBody>
      </p:sp>
      <p:sp>
        <p:nvSpPr>
          <p:cNvPr id="66" name="矩形 65"/>
          <p:cNvSpPr/>
          <p:nvPr/>
        </p:nvSpPr>
        <p:spPr>
          <a:xfrm>
            <a:off x="6023544" y="1916832"/>
            <a:ext cx="2922656" cy="338892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文字方塊 11"/>
          <p:cNvSpPr txBox="1"/>
          <p:nvPr/>
        </p:nvSpPr>
        <p:spPr>
          <a:xfrm>
            <a:off x="6023544" y="1916832"/>
            <a:ext cx="292265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int main(){</a:t>
            </a:r>
            <a:br>
              <a:rPr lang="en-US" altLang="zh-TW" dirty="0" smtClean="0"/>
            </a:br>
            <a:r>
              <a:rPr lang="en-US" altLang="zh-TW" dirty="0" smtClean="0"/>
              <a:t>   int x;</a:t>
            </a:r>
            <a:br>
              <a:rPr lang="en-US" altLang="zh-TW" dirty="0" smtClean="0"/>
            </a:br>
            <a:r>
              <a:rPr lang="en-US" altLang="zh-TW" dirty="0" smtClean="0"/>
              <a:t>   </a:t>
            </a:r>
            <a:r>
              <a:rPr lang="en-US" altLang="zh-TW" dirty="0" err="1" smtClean="0"/>
              <a:t>cout</a:t>
            </a:r>
            <a:r>
              <a:rPr lang="en-US" altLang="zh-TW" dirty="0" smtClean="0"/>
              <a:t> &lt;&lt; "Input a number:";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   </a:t>
            </a:r>
            <a:r>
              <a:rPr lang="en-US" altLang="zh-TW" dirty="0" err="1" smtClean="0"/>
              <a:t>cin</a:t>
            </a:r>
            <a:r>
              <a:rPr lang="en-US" altLang="zh-TW" dirty="0" smtClean="0"/>
              <a:t> &gt;&gt; x;</a:t>
            </a:r>
            <a:endParaRPr lang="en-US" altLang="zh-TW" dirty="0" smtClean="0"/>
          </a:p>
          <a:p>
            <a:r>
              <a:rPr lang="en-US" altLang="zh-TW" dirty="0" smtClean="0"/>
              <a:t>   f(&amp;x);</a:t>
            </a:r>
          </a:p>
          <a:p>
            <a:r>
              <a:rPr lang="en-US" altLang="zh-TW" dirty="0" smtClean="0"/>
              <a:t>   </a:t>
            </a:r>
            <a:r>
              <a:rPr lang="en-US" altLang="zh-TW" dirty="0" err="1" smtClean="0"/>
              <a:t>cout</a:t>
            </a:r>
            <a:r>
              <a:rPr lang="en-US" altLang="zh-TW" dirty="0" smtClean="0"/>
              <a:t> &lt;&lt; "x=" &lt;&lt; x &lt;&lt; </a:t>
            </a:r>
            <a:r>
              <a:rPr lang="en-US" altLang="zh-TW" dirty="0" err="1" smtClean="0"/>
              <a:t>endl</a:t>
            </a:r>
            <a:r>
              <a:rPr lang="en-US" altLang="zh-TW" dirty="0" smtClean="0"/>
              <a:t>;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   return(0);</a:t>
            </a:r>
            <a:br>
              <a:rPr lang="en-US" altLang="zh-TW" dirty="0" smtClean="0"/>
            </a:br>
            <a:r>
              <a:rPr lang="en-US" altLang="zh-TW" dirty="0" smtClean="0"/>
              <a:t>}</a:t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void f(int </a:t>
            </a:r>
            <a:r>
              <a:rPr lang="zh-TW" altLang="en-US" dirty="0" smtClean="0"/>
              <a:t>*</a:t>
            </a:r>
            <a:r>
              <a:rPr lang="en-US" altLang="zh-TW" dirty="0" smtClean="0"/>
              <a:t>a){</a:t>
            </a:r>
            <a:br>
              <a:rPr lang="en-US" altLang="zh-TW" dirty="0" smtClean="0"/>
            </a:br>
            <a:r>
              <a:rPr lang="en-US" altLang="zh-TW" dirty="0" smtClean="0"/>
              <a:t>   *a=*a+1;</a:t>
            </a:r>
            <a:br>
              <a:rPr lang="en-US" altLang="zh-TW" dirty="0" smtClean="0"/>
            </a:br>
            <a:r>
              <a:rPr lang="en-US" altLang="zh-TW" dirty="0" smtClean="0"/>
              <a:t>}</a:t>
            </a:r>
            <a:endParaRPr lang="zh-TW" altLang="en-US" dirty="0"/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7394849"/>
              </p:ext>
            </p:extLst>
          </p:nvPr>
        </p:nvGraphicFramePr>
        <p:xfrm>
          <a:off x="4283968" y="1916832"/>
          <a:ext cx="1296144" cy="35763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59080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1400" dirty="0" smtClean="0"/>
                        <a:t>記憶體</a:t>
                      </a:r>
                      <a:endParaRPr lang="zh-TW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4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 smtClean="0"/>
                        <a:t>內容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dirty="0" smtClean="0"/>
                        <a:t>位址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b="1" dirty="0" smtClean="0">
                          <a:solidFill>
                            <a:srgbClr val="FF0000"/>
                          </a:solidFill>
                        </a:rPr>
                        <a:t>100</a:t>
                      </a:r>
                      <a:endParaRPr lang="zh-TW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rgbClr val="FF0000"/>
                          </a:solidFill>
                        </a:rPr>
                        <a:t>100</a:t>
                      </a:r>
                      <a:endParaRPr lang="zh-TW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916832"/>
            <a:ext cx="3078747" cy="3261643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>
            <a:off x="286952" y="2231152"/>
            <a:ext cx="17828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Input a number: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3978492" y="3267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</a:t>
            </a:r>
            <a:endParaRPr lang="zh-TW" altLang="en-US" dirty="0"/>
          </a:p>
        </p:txBody>
      </p:sp>
      <p:sp>
        <p:nvSpPr>
          <p:cNvPr id="26" name="文字方塊 25"/>
          <p:cNvSpPr txBox="1"/>
          <p:nvPr/>
        </p:nvSpPr>
        <p:spPr>
          <a:xfrm>
            <a:off x="1916848" y="225843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3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6084168" y="4437112"/>
            <a:ext cx="1400704" cy="265994"/>
          </a:xfrm>
          <a:prstGeom prst="rect">
            <a:avLst/>
          </a:prstGeom>
          <a:solidFill>
            <a:srgbClr val="FF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200" dirty="0"/>
          </a:p>
        </p:txBody>
      </p:sp>
      <p:sp>
        <p:nvSpPr>
          <p:cNvPr id="17" name="文字方塊 16"/>
          <p:cNvSpPr txBox="1"/>
          <p:nvPr/>
        </p:nvSpPr>
        <p:spPr>
          <a:xfrm>
            <a:off x="3887706" y="5117420"/>
            <a:ext cx="396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*a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31009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標題 1"/>
          <p:cNvSpPr txBox="1">
            <a:spLocks/>
          </p:cNvSpPr>
          <p:nvPr/>
        </p:nvSpPr>
        <p:spPr>
          <a:xfrm>
            <a:off x="3635896" y="332656"/>
            <a:ext cx="4248472" cy="1470025"/>
          </a:xfrm>
          <a:prstGeom prst="rect">
            <a:avLst/>
          </a:prstGeom>
        </p:spPr>
        <p:txBody>
          <a:bodyPr vert="horz" rtlCol="0" anchor="ctr" anchorCtr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8890">
              <a:contourClr>
                <a:schemeClr val="accent3">
                  <a:shade val="55000"/>
                </a:schemeClr>
              </a:contourClr>
            </a:sp3d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4400" b="1" kern="1200" cap="all" spc="50" dirty="0">
                <a:ln w="158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1750" dir="3600000" algn="tl" rotWithShape="0">
                    <a:srgbClr val="000000">
                      <a:alpha val="6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latinLnBrk="0" hangingPunct="1">
              <a:defRPr kumimoji="0">
                <a:solidFill>
                  <a:schemeClr val="tx2"/>
                </a:solidFill>
              </a:defRPr>
            </a:lvl2pPr>
            <a:lvl3pPr eaLnBrk="1" latinLnBrk="0" hangingPunct="1">
              <a:defRPr kumimoji="0">
                <a:solidFill>
                  <a:schemeClr val="tx2"/>
                </a:solidFill>
              </a:defRPr>
            </a:lvl3pPr>
            <a:lvl4pPr eaLnBrk="1" latinLnBrk="0" hangingPunct="1">
              <a:defRPr kumimoji="0">
                <a:solidFill>
                  <a:schemeClr val="tx2"/>
                </a:solidFill>
              </a:defRPr>
            </a:lvl4pPr>
            <a:lvl5pPr eaLnBrk="1" latinLnBrk="0" hangingPunct="1">
              <a:defRPr kumimoji="0">
                <a:solidFill>
                  <a:schemeClr val="tx2"/>
                </a:solidFill>
              </a:defRPr>
            </a:lvl5pPr>
            <a:lvl6pPr eaLnBrk="1" latinLnBrk="0" hangingPunct="1">
              <a:defRPr kumimoji="0">
                <a:solidFill>
                  <a:schemeClr val="tx2"/>
                </a:solidFill>
              </a:defRPr>
            </a:lvl6pPr>
            <a:lvl7pPr eaLnBrk="1" latinLnBrk="0" hangingPunct="1">
              <a:defRPr kumimoji="0">
                <a:solidFill>
                  <a:schemeClr val="tx2"/>
                </a:solidFill>
              </a:defRPr>
            </a:lvl7pPr>
            <a:lvl8pPr eaLnBrk="1" latinLnBrk="0" hangingPunct="1">
              <a:defRPr kumimoji="0">
                <a:solidFill>
                  <a:schemeClr val="tx2"/>
                </a:solidFill>
              </a:defRPr>
            </a:lvl8pPr>
            <a:lvl9pPr eaLnBrk="1" latinLnBrk="0" hangingPunct="1">
              <a:defRPr kumimoji="0">
                <a:solidFill>
                  <a:schemeClr val="tx2"/>
                </a:solidFill>
              </a:defRPr>
            </a:lvl9pPr>
          </a:lstStyle>
          <a:p>
            <a:r>
              <a:rPr lang="zh-TW" altLang="en-US" dirty="0" smtClean="0"/>
              <a:t>類型 </a:t>
            </a:r>
            <a:r>
              <a:rPr lang="en-US" altLang="zh-TW" sz="2800" dirty="0" smtClean="0"/>
              <a:t>(</a:t>
            </a:r>
            <a:r>
              <a:rPr lang="zh-TW" altLang="en-US" sz="2800" dirty="0"/>
              <a:t>傳址呼叫</a:t>
            </a:r>
            <a:r>
              <a:rPr lang="en-US" altLang="zh-TW" sz="2800" dirty="0" smtClean="0"/>
              <a:t>)</a:t>
            </a:r>
            <a:endParaRPr lang="zh-TW" altLang="en-US" sz="2800" dirty="0">
              <a:solidFill>
                <a:srgbClr val="680000"/>
              </a:solidFill>
            </a:endParaRPr>
          </a:p>
        </p:txBody>
      </p:sp>
      <p:sp>
        <p:nvSpPr>
          <p:cNvPr id="29" name="文字方塊 28"/>
          <p:cNvSpPr txBox="1"/>
          <p:nvPr/>
        </p:nvSpPr>
        <p:spPr>
          <a:xfrm>
            <a:off x="1912118" y="682947"/>
            <a:ext cx="23718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4400" dirty="0" smtClean="0">
                <a:solidFill>
                  <a:schemeClr val="bg1"/>
                </a:solidFill>
              </a:rPr>
              <a:t>function </a:t>
            </a:r>
            <a:endParaRPr lang="zh-TW" altLang="en-US" sz="4400" dirty="0">
              <a:solidFill>
                <a:schemeClr val="bg1"/>
              </a:solidFill>
            </a:endParaRPr>
          </a:p>
        </p:txBody>
      </p:sp>
      <p:sp>
        <p:nvSpPr>
          <p:cNvPr id="66" name="矩形 65"/>
          <p:cNvSpPr/>
          <p:nvPr/>
        </p:nvSpPr>
        <p:spPr>
          <a:xfrm>
            <a:off x="6023544" y="1916832"/>
            <a:ext cx="2922656" cy="338892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文字方塊 11"/>
          <p:cNvSpPr txBox="1"/>
          <p:nvPr/>
        </p:nvSpPr>
        <p:spPr>
          <a:xfrm>
            <a:off x="6023544" y="1916832"/>
            <a:ext cx="292265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int main(){</a:t>
            </a:r>
            <a:br>
              <a:rPr lang="en-US" altLang="zh-TW" dirty="0" smtClean="0"/>
            </a:br>
            <a:r>
              <a:rPr lang="en-US" altLang="zh-TW" dirty="0" smtClean="0"/>
              <a:t>   int x;</a:t>
            </a:r>
            <a:br>
              <a:rPr lang="en-US" altLang="zh-TW" dirty="0" smtClean="0"/>
            </a:br>
            <a:r>
              <a:rPr lang="en-US" altLang="zh-TW" dirty="0" smtClean="0"/>
              <a:t>   </a:t>
            </a:r>
            <a:r>
              <a:rPr lang="en-US" altLang="zh-TW" dirty="0" err="1" smtClean="0"/>
              <a:t>cout</a:t>
            </a:r>
            <a:r>
              <a:rPr lang="en-US" altLang="zh-TW" dirty="0" smtClean="0"/>
              <a:t> &lt;&lt; "Input a number:";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   </a:t>
            </a:r>
            <a:r>
              <a:rPr lang="en-US" altLang="zh-TW" dirty="0" err="1" smtClean="0"/>
              <a:t>cin</a:t>
            </a:r>
            <a:r>
              <a:rPr lang="en-US" altLang="zh-TW" dirty="0" smtClean="0"/>
              <a:t> &gt;&gt; x;</a:t>
            </a:r>
            <a:endParaRPr lang="en-US" altLang="zh-TW" dirty="0" smtClean="0"/>
          </a:p>
          <a:p>
            <a:r>
              <a:rPr lang="en-US" altLang="zh-TW" dirty="0" smtClean="0"/>
              <a:t>   f(x);</a:t>
            </a:r>
          </a:p>
          <a:p>
            <a:r>
              <a:rPr lang="en-US" altLang="zh-TW" dirty="0" smtClean="0"/>
              <a:t>   </a:t>
            </a:r>
            <a:r>
              <a:rPr lang="en-US" altLang="zh-TW" dirty="0" err="1" smtClean="0"/>
              <a:t>cout</a:t>
            </a:r>
            <a:r>
              <a:rPr lang="en-US" altLang="zh-TW" dirty="0" smtClean="0"/>
              <a:t> &lt;&lt; "x=" &lt;&lt; x &lt;&lt; </a:t>
            </a:r>
            <a:r>
              <a:rPr lang="en-US" altLang="zh-TW" dirty="0" err="1" smtClean="0"/>
              <a:t>endl</a:t>
            </a:r>
            <a:r>
              <a:rPr lang="en-US" altLang="zh-TW" dirty="0" smtClean="0"/>
              <a:t>;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   return(0);</a:t>
            </a:r>
            <a:br>
              <a:rPr lang="en-US" altLang="zh-TW" dirty="0" smtClean="0"/>
            </a:br>
            <a:r>
              <a:rPr lang="en-US" altLang="zh-TW" dirty="0" smtClean="0"/>
              <a:t>}</a:t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void f(int *a){</a:t>
            </a:r>
            <a:br>
              <a:rPr lang="en-US" altLang="zh-TW" dirty="0" smtClean="0"/>
            </a:br>
            <a:r>
              <a:rPr lang="en-US" altLang="zh-TW" dirty="0" smtClean="0"/>
              <a:t>   *a=*a+1;</a:t>
            </a:r>
            <a:br>
              <a:rPr lang="en-US" altLang="zh-TW" dirty="0" smtClean="0"/>
            </a:br>
            <a:r>
              <a:rPr lang="en-US" altLang="zh-TW" dirty="0" smtClean="0"/>
              <a:t>}</a:t>
            </a:r>
            <a:endParaRPr lang="zh-TW" altLang="en-US" dirty="0"/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8239873"/>
              </p:ext>
            </p:extLst>
          </p:nvPr>
        </p:nvGraphicFramePr>
        <p:xfrm>
          <a:off x="4283968" y="1916832"/>
          <a:ext cx="1296144" cy="35763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59080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1400" dirty="0" smtClean="0"/>
                        <a:t>記憶體</a:t>
                      </a:r>
                      <a:endParaRPr lang="zh-TW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4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 smtClean="0"/>
                        <a:t>內容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dirty="0" smtClean="0"/>
                        <a:t>位址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rgbClr val="0000FF"/>
                          </a:solidFill>
                        </a:rPr>
                        <a:t>4</a:t>
                      </a:r>
                      <a:endParaRPr lang="zh-TW" altLang="en-US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b="1" dirty="0" smtClean="0">
                          <a:solidFill>
                            <a:srgbClr val="FF0000"/>
                          </a:solidFill>
                        </a:rPr>
                        <a:t>100</a:t>
                      </a:r>
                      <a:endParaRPr lang="zh-TW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rgbClr val="FF0000"/>
                          </a:solidFill>
                        </a:rPr>
                        <a:t>100</a:t>
                      </a:r>
                      <a:endParaRPr lang="zh-TW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916832"/>
            <a:ext cx="3078747" cy="3261643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>
            <a:off x="286952" y="2231152"/>
            <a:ext cx="17828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Input a number: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3978492" y="3267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</a:t>
            </a:r>
            <a:endParaRPr lang="zh-TW" altLang="en-US" dirty="0"/>
          </a:p>
        </p:txBody>
      </p:sp>
      <p:sp>
        <p:nvSpPr>
          <p:cNvPr id="26" name="文字方塊 25"/>
          <p:cNvSpPr txBox="1"/>
          <p:nvPr/>
        </p:nvSpPr>
        <p:spPr>
          <a:xfrm>
            <a:off x="1916848" y="225843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3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6228184" y="4724242"/>
            <a:ext cx="1008112" cy="265994"/>
          </a:xfrm>
          <a:prstGeom prst="rect">
            <a:avLst/>
          </a:prstGeom>
          <a:solidFill>
            <a:srgbClr val="FF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200" dirty="0"/>
          </a:p>
        </p:txBody>
      </p:sp>
      <p:sp>
        <p:nvSpPr>
          <p:cNvPr id="17" name="文字方塊 16"/>
          <p:cNvSpPr txBox="1"/>
          <p:nvPr/>
        </p:nvSpPr>
        <p:spPr>
          <a:xfrm>
            <a:off x="3987092" y="4705954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a</a:t>
            </a:r>
            <a:endParaRPr lang="zh-TW" altLang="en-US" dirty="0"/>
          </a:p>
        </p:txBody>
      </p:sp>
      <p:sp>
        <p:nvSpPr>
          <p:cNvPr id="13" name="矩形 12"/>
          <p:cNvSpPr/>
          <p:nvPr/>
        </p:nvSpPr>
        <p:spPr>
          <a:xfrm>
            <a:off x="6052088" y="4997960"/>
            <a:ext cx="792088" cy="265994"/>
          </a:xfrm>
          <a:prstGeom prst="rect">
            <a:avLst/>
          </a:prstGeom>
          <a:solidFill>
            <a:srgbClr val="FF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200" dirty="0"/>
          </a:p>
        </p:txBody>
      </p:sp>
    </p:spTree>
    <p:extLst>
      <p:ext uri="{BB962C8B-B14F-4D97-AF65-F5344CB8AC3E}">
        <p14:creationId xmlns:p14="http://schemas.microsoft.com/office/powerpoint/2010/main" val="432424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6" grpId="1" animBg="1"/>
      <p:bldP spid="1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標題 1"/>
          <p:cNvSpPr txBox="1">
            <a:spLocks/>
          </p:cNvSpPr>
          <p:nvPr/>
        </p:nvSpPr>
        <p:spPr>
          <a:xfrm>
            <a:off x="3635896" y="332656"/>
            <a:ext cx="4248472" cy="1470025"/>
          </a:xfrm>
          <a:prstGeom prst="rect">
            <a:avLst/>
          </a:prstGeom>
        </p:spPr>
        <p:txBody>
          <a:bodyPr vert="horz" rtlCol="0" anchor="ctr" anchorCtr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8890">
              <a:contourClr>
                <a:schemeClr val="accent3">
                  <a:shade val="55000"/>
                </a:schemeClr>
              </a:contourClr>
            </a:sp3d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4400" b="1" kern="1200" cap="all" spc="50" dirty="0">
                <a:ln w="158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1750" dir="3600000" algn="tl" rotWithShape="0">
                    <a:srgbClr val="000000">
                      <a:alpha val="6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latinLnBrk="0" hangingPunct="1">
              <a:defRPr kumimoji="0">
                <a:solidFill>
                  <a:schemeClr val="tx2"/>
                </a:solidFill>
              </a:defRPr>
            </a:lvl2pPr>
            <a:lvl3pPr eaLnBrk="1" latinLnBrk="0" hangingPunct="1">
              <a:defRPr kumimoji="0">
                <a:solidFill>
                  <a:schemeClr val="tx2"/>
                </a:solidFill>
              </a:defRPr>
            </a:lvl3pPr>
            <a:lvl4pPr eaLnBrk="1" latinLnBrk="0" hangingPunct="1">
              <a:defRPr kumimoji="0">
                <a:solidFill>
                  <a:schemeClr val="tx2"/>
                </a:solidFill>
              </a:defRPr>
            </a:lvl4pPr>
            <a:lvl5pPr eaLnBrk="1" latinLnBrk="0" hangingPunct="1">
              <a:defRPr kumimoji="0">
                <a:solidFill>
                  <a:schemeClr val="tx2"/>
                </a:solidFill>
              </a:defRPr>
            </a:lvl5pPr>
            <a:lvl6pPr eaLnBrk="1" latinLnBrk="0" hangingPunct="1">
              <a:defRPr kumimoji="0">
                <a:solidFill>
                  <a:schemeClr val="tx2"/>
                </a:solidFill>
              </a:defRPr>
            </a:lvl6pPr>
            <a:lvl7pPr eaLnBrk="1" latinLnBrk="0" hangingPunct="1">
              <a:defRPr kumimoji="0">
                <a:solidFill>
                  <a:schemeClr val="tx2"/>
                </a:solidFill>
              </a:defRPr>
            </a:lvl7pPr>
            <a:lvl8pPr eaLnBrk="1" latinLnBrk="0" hangingPunct="1">
              <a:defRPr kumimoji="0">
                <a:solidFill>
                  <a:schemeClr val="tx2"/>
                </a:solidFill>
              </a:defRPr>
            </a:lvl8pPr>
            <a:lvl9pPr eaLnBrk="1" latinLnBrk="0" hangingPunct="1">
              <a:defRPr kumimoji="0">
                <a:solidFill>
                  <a:schemeClr val="tx2"/>
                </a:solidFill>
              </a:defRPr>
            </a:lvl9pPr>
          </a:lstStyle>
          <a:p>
            <a:r>
              <a:rPr lang="zh-TW" altLang="en-US" dirty="0" smtClean="0"/>
              <a:t>類型 </a:t>
            </a:r>
            <a:r>
              <a:rPr lang="en-US" altLang="zh-TW" sz="2800" dirty="0" smtClean="0"/>
              <a:t>(</a:t>
            </a:r>
            <a:r>
              <a:rPr lang="zh-TW" altLang="en-US" sz="2800" dirty="0"/>
              <a:t>傳址呼叫</a:t>
            </a:r>
            <a:r>
              <a:rPr lang="en-US" altLang="zh-TW" sz="2800" dirty="0" smtClean="0"/>
              <a:t>)</a:t>
            </a:r>
            <a:endParaRPr lang="zh-TW" altLang="en-US" sz="2800" dirty="0">
              <a:solidFill>
                <a:srgbClr val="680000"/>
              </a:solidFill>
            </a:endParaRPr>
          </a:p>
        </p:txBody>
      </p:sp>
      <p:sp>
        <p:nvSpPr>
          <p:cNvPr id="29" name="文字方塊 28"/>
          <p:cNvSpPr txBox="1"/>
          <p:nvPr/>
        </p:nvSpPr>
        <p:spPr>
          <a:xfrm>
            <a:off x="1912118" y="682947"/>
            <a:ext cx="23718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4400" dirty="0" smtClean="0">
                <a:solidFill>
                  <a:schemeClr val="bg1"/>
                </a:solidFill>
              </a:rPr>
              <a:t>function </a:t>
            </a:r>
            <a:endParaRPr lang="zh-TW" altLang="en-US" sz="4400" dirty="0">
              <a:solidFill>
                <a:schemeClr val="bg1"/>
              </a:solidFill>
            </a:endParaRPr>
          </a:p>
        </p:txBody>
      </p:sp>
      <p:sp>
        <p:nvSpPr>
          <p:cNvPr id="66" name="矩形 65"/>
          <p:cNvSpPr/>
          <p:nvPr/>
        </p:nvSpPr>
        <p:spPr>
          <a:xfrm>
            <a:off x="6023544" y="1916832"/>
            <a:ext cx="2922656" cy="338892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文字方塊 11"/>
          <p:cNvSpPr txBox="1"/>
          <p:nvPr/>
        </p:nvSpPr>
        <p:spPr>
          <a:xfrm>
            <a:off x="6023544" y="1916832"/>
            <a:ext cx="292265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int main(){</a:t>
            </a:r>
            <a:br>
              <a:rPr lang="en-US" altLang="zh-TW" dirty="0" smtClean="0"/>
            </a:br>
            <a:r>
              <a:rPr lang="en-US" altLang="zh-TW" dirty="0" smtClean="0"/>
              <a:t>   int x;</a:t>
            </a:r>
            <a:br>
              <a:rPr lang="en-US" altLang="zh-TW" dirty="0" smtClean="0"/>
            </a:br>
            <a:r>
              <a:rPr lang="en-US" altLang="zh-TW" dirty="0" smtClean="0"/>
              <a:t>   </a:t>
            </a:r>
            <a:r>
              <a:rPr lang="en-US" altLang="zh-TW" dirty="0" err="1" smtClean="0"/>
              <a:t>cout</a:t>
            </a:r>
            <a:r>
              <a:rPr lang="en-US" altLang="zh-TW" dirty="0" smtClean="0"/>
              <a:t> &lt;&lt; "Input a number:";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   </a:t>
            </a:r>
            <a:r>
              <a:rPr lang="en-US" altLang="zh-TW" dirty="0" err="1" smtClean="0"/>
              <a:t>cin</a:t>
            </a:r>
            <a:r>
              <a:rPr lang="en-US" altLang="zh-TW" dirty="0" smtClean="0"/>
              <a:t> &gt;&gt; x;</a:t>
            </a:r>
            <a:endParaRPr lang="en-US" altLang="zh-TW" dirty="0" smtClean="0"/>
          </a:p>
          <a:p>
            <a:r>
              <a:rPr lang="en-US" altLang="zh-TW" dirty="0" smtClean="0"/>
              <a:t>   f(&amp;x);</a:t>
            </a:r>
          </a:p>
          <a:p>
            <a:r>
              <a:rPr lang="en-US" altLang="zh-TW" dirty="0" smtClean="0"/>
              <a:t>   </a:t>
            </a:r>
            <a:r>
              <a:rPr lang="en-US" altLang="zh-TW" dirty="0" err="1" smtClean="0"/>
              <a:t>cout</a:t>
            </a:r>
            <a:r>
              <a:rPr lang="en-US" altLang="zh-TW" dirty="0" smtClean="0"/>
              <a:t> &lt;&lt; "x=" &lt;&lt; x &lt;&lt; </a:t>
            </a:r>
            <a:r>
              <a:rPr lang="en-US" altLang="zh-TW" dirty="0" err="1" smtClean="0"/>
              <a:t>endl</a:t>
            </a:r>
            <a:r>
              <a:rPr lang="en-US" altLang="zh-TW" dirty="0" smtClean="0"/>
              <a:t>;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   return(0);</a:t>
            </a:r>
            <a:br>
              <a:rPr lang="en-US" altLang="zh-TW" dirty="0" smtClean="0"/>
            </a:br>
            <a:r>
              <a:rPr lang="en-US" altLang="zh-TW" dirty="0" smtClean="0"/>
              <a:t>}</a:t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void f(int *a){</a:t>
            </a:r>
            <a:br>
              <a:rPr lang="en-US" altLang="zh-TW" dirty="0" smtClean="0"/>
            </a:br>
            <a:r>
              <a:rPr lang="en-US" altLang="zh-TW" dirty="0" smtClean="0"/>
              <a:t>   *a=*a+1;</a:t>
            </a:r>
            <a:br>
              <a:rPr lang="en-US" altLang="zh-TW" dirty="0" smtClean="0"/>
            </a:br>
            <a:r>
              <a:rPr lang="en-US" altLang="zh-TW" dirty="0" smtClean="0"/>
              <a:t>}</a:t>
            </a:r>
            <a:endParaRPr lang="zh-TW" altLang="en-US" dirty="0"/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5116392"/>
              </p:ext>
            </p:extLst>
          </p:nvPr>
        </p:nvGraphicFramePr>
        <p:xfrm>
          <a:off x="4283968" y="1916832"/>
          <a:ext cx="1296144" cy="35763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59080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1400" dirty="0" smtClean="0"/>
                        <a:t>記憶體</a:t>
                      </a:r>
                      <a:endParaRPr lang="zh-TW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4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 smtClean="0"/>
                        <a:t>內容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dirty="0" smtClean="0"/>
                        <a:t>位址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100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916832"/>
            <a:ext cx="3078747" cy="3261643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>
            <a:off x="286952" y="2231152"/>
            <a:ext cx="17828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Input a number: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3978492" y="3267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</a:t>
            </a:r>
            <a:endParaRPr lang="zh-TW" altLang="en-US" dirty="0"/>
          </a:p>
        </p:txBody>
      </p:sp>
      <p:sp>
        <p:nvSpPr>
          <p:cNvPr id="26" name="文字方塊 25"/>
          <p:cNvSpPr txBox="1"/>
          <p:nvPr/>
        </p:nvSpPr>
        <p:spPr>
          <a:xfrm>
            <a:off x="1916848" y="225843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3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6228184" y="3358998"/>
            <a:ext cx="2664296" cy="265994"/>
          </a:xfrm>
          <a:prstGeom prst="rect">
            <a:avLst/>
          </a:prstGeom>
          <a:solidFill>
            <a:srgbClr val="FF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200" dirty="0"/>
          </a:p>
        </p:txBody>
      </p:sp>
      <p:sp>
        <p:nvSpPr>
          <p:cNvPr id="13" name="矩形 12"/>
          <p:cNvSpPr/>
          <p:nvPr/>
        </p:nvSpPr>
        <p:spPr>
          <a:xfrm>
            <a:off x="6228184" y="3646905"/>
            <a:ext cx="1080120" cy="265994"/>
          </a:xfrm>
          <a:prstGeom prst="rect">
            <a:avLst/>
          </a:prstGeom>
          <a:solidFill>
            <a:srgbClr val="FF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200" dirty="0"/>
          </a:p>
        </p:txBody>
      </p:sp>
      <p:sp>
        <p:nvSpPr>
          <p:cNvPr id="14" name="文字方塊 13"/>
          <p:cNvSpPr txBox="1"/>
          <p:nvPr/>
        </p:nvSpPr>
        <p:spPr>
          <a:xfrm>
            <a:off x="281297" y="2627768"/>
            <a:ext cx="553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x=4</a:t>
            </a:r>
            <a:endParaRPr lang="zh-TW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9813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6" grpId="1" animBg="1"/>
      <p:bldP spid="1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標題 1"/>
          <p:cNvSpPr txBox="1">
            <a:spLocks/>
          </p:cNvSpPr>
          <p:nvPr/>
        </p:nvSpPr>
        <p:spPr>
          <a:xfrm>
            <a:off x="3055418" y="332656"/>
            <a:ext cx="4248472" cy="1470025"/>
          </a:xfrm>
          <a:prstGeom prst="rect">
            <a:avLst/>
          </a:prstGeom>
        </p:spPr>
        <p:txBody>
          <a:bodyPr vert="horz" rtlCol="0" anchor="ctr" anchorCtr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8890">
              <a:contourClr>
                <a:schemeClr val="accent3">
                  <a:shade val="55000"/>
                </a:schemeClr>
              </a:contourClr>
            </a:sp3d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4400" b="1" kern="1200" cap="all" spc="50" dirty="0">
                <a:ln w="158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1750" dir="3600000" algn="tl" rotWithShape="0">
                    <a:srgbClr val="000000">
                      <a:alpha val="6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latinLnBrk="0" hangingPunct="1">
              <a:defRPr kumimoji="0">
                <a:solidFill>
                  <a:schemeClr val="tx2"/>
                </a:solidFill>
              </a:defRPr>
            </a:lvl2pPr>
            <a:lvl3pPr eaLnBrk="1" latinLnBrk="0" hangingPunct="1">
              <a:defRPr kumimoji="0">
                <a:solidFill>
                  <a:schemeClr val="tx2"/>
                </a:solidFill>
              </a:defRPr>
            </a:lvl3pPr>
            <a:lvl4pPr eaLnBrk="1" latinLnBrk="0" hangingPunct="1">
              <a:defRPr kumimoji="0">
                <a:solidFill>
                  <a:schemeClr val="tx2"/>
                </a:solidFill>
              </a:defRPr>
            </a:lvl4pPr>
            <a:lvl5pPr eaLnBrk="1" latinLnBrk="0" hangingPunct="1">
              <a:defRPr kumimoji="0">
                <a:solidFill>
                  <a:schemeClr val="tx2"/>
                </a:solidFill>
              </a:defRPr>
            </a:lvl5pPr>
            <a:lvl6pPr eaLnBrk="1" latinLnBrk="0" hangingPunct="1">
              <a:defRPr kumimoji="0">
                <a:solidFill>
                  <a:schemeClr val="tx2"/>
                </a:solidFill>
              </a:defRPr>
            </a:lvl6pPr>
            <a:lvl7pPr eaLnBrk="1" latinLnBrk="0" hangingPunct="1">
              <a:defRPr kumimoji="0">
                <a:solidFill>
                  <a:schemeClr val="tx2"/>
                </a:solidFill>
              </a:defRPr>
            </a:lvl7pPr>
            <a:lvl8pPr eaLnBrk="1" latinLnBrk="0" hangingPunct="1">
              <a:defRPr kumimoji="0">
                <a:solidFill>
                  <a:schemeClr val="tx2"/>
                </a:solidFill>
              </a:defRPr>
            </a:lvl8pPr>
            <a:lvl9pPr eaLnBrk="1" latinLnBrk="0" hangingPunct="1">
              <a:defRPr kumimoji="0">
                <a:solidFill>
                  <a:schemeClr val="tx2"/>
                </a:solidFill>
              </a:defRPr>
            </a:lvl9pPr>
          </a:lstStyle>
          <a:p>
            <a:r>
              <a:rPr lang="zh-TW" altLang="en-US" dirty="0" smtClean="0"/>
              <a:t>類型 </a:t>
            </a:r>
            <a:r>
              <a:rPr lang="en-US" altLang="zh-TW" sz="2800" dirty="0" smtClean="0"/>
              <a:t>(</a:t>
            </a:r>
            <a:r>
              <a:rPr lang="zh-TW" altLang="en-US" sz="2800" dirty="0" smtClean="0"/>
              <a:t>傳</a:t>
            </a:r>
            <a:r>
              <a:rPr lang="zh-TW" altLang="en-US" sz="2800" dirty="0"/>
              <a:t>參考</a:t>
            </a:r>
            <a:r>
              <a:rPr lang="zh-TW" altLang="en-US" sz="2800" dirty="0" smtClean="0"/>
              <a:t>呼叫</a:t>
            </a:r>
            <a:r>
              <a:rPr lang="en-US" altLang="zh-TW" sz="2800" dirty="0" smtClean="0"/>
              <a:t>)</a:t>
            </a:r>
            <a:endParaRPr lang="zh-TW" altLang="en-US" sz="2800" dirty="0">
              <a:solidFill>
                <a:srgbClr val="680000"/>
              </a:solidFill>
            </a:endParaRPr>
          </a:p>
        </p:txBody>
      </p:sp>
      <p:sp>
        <p:nvSpPr>
          <p:cNvPr id="29" name="文字方塊 28"/>
          <p:cNvSpPr txBox="1"/>
          <p:nvPr/>
        </p:nvSpPr>
        <p:spPr>
          <a:xfrm>
            <a:off x="1187624" y="682947"/>
            <a:ext cx="23718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4400" dirty="0" smtClean="0">
                <a:solidFill>
                  <a:schemeClr val="bg1"/>
                </a:solidFill>
              </a:rPr>
              <a:t>function </a:t>
            </a:r>
            <a:endParaRPr lang="zh-TW" altLang="en-US" sz="4400" dirty="0">
              <a:solidFill>
                <a:schemeClr val="bg1"/>
              </a:solidFill>
            </a:endParaRPr>
          </a:p>
        </p:txBody>
      </p:sp>
      <p:sp>
        <p:nvSpPr>
          <p:cNvPr id="66" name="矩形 65"/>
          <p:cNvSpPr/>
          <p:nvPr/>
        </p:nvSpPr>
        <p:spPr>
          <a:xfrm>
            <a:off x="6023544" y="1916832"/>
            <a:ext cx="2922656" cy="338892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文字方塊 11"/>
          <p:cNvSpPr txBox="1"/>
          <p:nvPr/>
        </p:nvSpPr>
        <p:spPr>
          <a:xfrm>
            <a:off x="6023544" y="1916832"/>
            <a:ext cx="292265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int main(){</a:t>
            </a:r>
            <a:br>
              <a:rPr lang="en-US" altLang="zh-TW" dirty="0" smtClean="0"/>
            </a:br>
            <a:r>
              <a:rPr lang="en-US" altLang="zh-TW" dirty="0" smtClean="0"/>
              <a:t>   int x;</a:t>
            </a:r>
            <a:br>
              <a:rPr lang="en-US" altLang="zh-TW" dirty="0" smtClean="0"/>
            </a:br>
            <a:r>
              <a:rPr lang="en-US" altLang="zh-TW" dirty="0" smtClean="0"/>
              <a:t>   </a:t>
            </a:r>
            <a:r>
              <a:rPr lang="en-US" altLang="zh-TW" dirty="0" err="1" smtClean="0"/>
              <a:t>cout</a:t>
            </a:r>
            <a:r>
              <a:rPr lang="en-US" altLang="zh-TW" dirty="0" smtClean="0"/>
              <a:t> &lt;&lt; "Input a number:";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   </a:t>
            </a:r>
            <a:r>
              <a:rPr lang="en-US" altLang="zh-TW" dirty="0" err="1" smtClean="0"/>
              <a:t>cin</a:t>
            </a:r>
            <a:r>
              <a:rPr lang="en-US" altLang="zh-TW" dirty="0" smtClean="0"/>
              <a:t> &gt;&gt; x;</a:t>
            </a:r>
            <a:endParaRPr lang="en-US" altLang="zh-TW" dirty="0" smtClean="0"/>
          </a:p>
          <a:p>
            <a:r>
              <a:rPr lang="en-US" altLang="zh-TW" dirty="0" smtClean="0"/>
              <a:t>   f(x);</a:t>
            </a:r>
          </a:p>
          <a:p>
            <a:r>
              <a:rPr lang="en-US" altLang="zh-TW" dirty="0" smtClean="0"/>
              <a:t>   </a:t>
            </a:r>
            <a:r>
              <a:rPr lang="en-US" altLang="zh-TW" dirty="0" err="1" smtClean="0"/>
              <a:t>cout</a:t>
            </a:r>
            <a:r>
              <a:rPr lang="en-US" altLang="zh-TW" dirty="0" smtClean="0"/>
              <a:t> &lt;&lt; "x=" &lt;&lt; x &lt;&lt; </a:t>
            </a:r>
            <a:r>
              <a:rPr lang="en-US" altLang="zh-TW" dirty="0" err="1" smtClean="0"/>
              <a:t>endl</a:t>
            </a:r>
            <a:r>
              <a:rPr lang="en-US" altLang="zh-TW" dirty="0" smtClean="0"/>
              <a:t>;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   return(0);</a:t>
            </a:r>
            <a:br>
              <a:rPr lang="en-US" altLang="zh-TW" dirty="0" smtClean="0"/>
            </a:br>
            <a:r>
              <a:rPr lang="en-US" altLang="zh-TW" dirty="0" smtClean="0"/>
              <a:t>}</a:t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void f(int &amp;a){</a:t>
            </a:r>
            <a:br>
              <a:rPr lang="en-US" altLang="zh-TW" dirty="0" smtClean="0"/>
            </a:br>
            <a:r>
              <a:rPr lang="en-US" altLang="zh-TW" dirty="0" smtClean="0"/>
              <a:t>   a=a+1;</a:t>
            </a:r>
            <a:br>
              <a:rPr lang="en-US" altLang="zh-TW" dirty="0" smtClean="0"/>
            </a:br>
            <a:r>
              <a:rPr lang="en-US" altLang="zh-TW" dirty="0" smtClean="0"/>
              <a:t>}</a:t>
            </a:r>
            <a:endParaRPr lang="zh-TW" altLang="en-US" dirty="0"/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5216300"/>
              </p:ext>
            </p:extLst>
          </p:nvPr>
        </p:nvGraphicFramePr>
        <p:xfrm>
          <a:off x="4283968" y="1916832"/>
          <a:ext cx="1296144" cy="35763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59080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1400" dirty="0" smtClean="0"/>
                        <a:t>記憶體</a:t>
                      </a:r>
                      <a:endParaRPr lang="zh-TW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4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 smtClean="0"/>
                        <a:t>內容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dirty="0" smtClean="0"/>
                        <a:t>位址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100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916832"/>
            <a:ext cx="3078747" cy="3261643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>
            <a:off x="286952" y="2231152"/>
            <a:ext cx="17828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Input a number: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6063426" y="1978481"/>
            <a:ext cx="1172870" cy="265994"/>
          </a:xfrm>
          <a:prstGeom prst="rect">
            <a:avLst/>
          </a:prstGeom>
          <a:solidFill>
            <a:srgbClr val="FF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200" dirty="0"/>
          </a:p>
        </p:txBody>
      </p:sp>
      <p:sp>
        <p:nvSpPr>
          <p:cNvPr id="22" name="矩形 21"/>
          <p:cNvSpPr/>
          <p:nvPr/>
        </p:nvSpPr>
        <p:spPr>
          <a:xfrm>
            <a:off x="6064538" y="2231152"/>
            <a:ext cx="1172870" cy="265994"/>
          </a:xfrm>
          <a:prstGeom prst="rect">
            <a:avLst/>
          </a:prstGeom>
          <a:solidFill>
            <a:srgbClr val="FF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200" dirty="0"/>
          </a:p>
        </p:txBody>
      </p:sp>
      <p:sp>
        <p:nvSpPr>
          <p:cNvPr id="7" name="文字方塊 6"/>
          <p:cNvSpPr txBox="1"/>
          <p:nvPr/>
        </p:nvSpPr>
        <p:spPr>
          <a:xfrm>
            <a:off x="3978492" y="3267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</a:t>
            </a:r>
            <a:endParaRPr lang="zh-TW" altLang="en-US" dirty="0"/>
          </a:p>
        </p:txBody>
      </p:sp>
      <p:sp>
        <p:nvSpPr>
          <p:cNvPr id="24" name="矩形 23"/>
          <p:cNvSpPr/>
          <p:nvPr/>
        </p:nvSpPr>
        <p:spPr>
          <a:xfrm>
            <a:off x="6064538" y="2526380"/>
            <a:ext cx="2827942" cy="265994"/>
          </a:xfrm>
          <a:prstGeom prst="rect">
            <a:avLst/>
          </a:prstGeom>
          <a:solidFill>
            <a:srgbClr val="FF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200" dirty="0"/>
          </a:p>
        </p:txBody>
      </p:sp>
      <p:sp>
        <p:nvSpPr>
          <p:cNvPr id="13" name="文字方塊 12"/>
          <p:cNvSpPr txBox="1"/>
          <p:nvPr/>
        </p:nvSpPr>
        <p:spPr>
          <a:xfrm>
            <a:off x="6641530" y="899716"/>
            <a:ext cx="1958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800" dirty="0" smtClean="0">
                <a:solidFill>
                  <a:schemeClr val="bg1"/>
                </a:solidFill>
              </a:rPr>
              <a:t>C++</a:t>
            </a:r>
            <a:r>
              <a:rPr lang="zh-TW" altLang="en-US" sz="2800" dirty="0" smtClean="0">
                <a:solidFill>
                  <a:schemeClr val="bg1"/>
                </a:solidFill>
              </a:rPr>
              <a:t>才有</a:t>
            </a:r>
            <a:r>
              <a:rPr lang="en-US" altLang="zh-TW" sz="2800" dirty="0" smtClean="0">
                <a:solidFill>
                  <a:schemeClr val="bg1"/>
                </a:solidFill>
              </a:rPr>
              <a:t> </a:t>
            </a:r>
            <a:endParaRPr lang="zh-TW" alt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5598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1" grpId="0" animBg="1"/>
      <p:bldP spid="21" grpId="1" animBg="1"/>
      <p:bldP spid="22" grpId="0" animBg="1"/>
      <p:bldP spid="22" grpId="1" animBg="1"/>
      <p:bldP spid="7" grpId="0"/>
      <p:bldP spid="2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矩形 65"/>
          <p:cNvSpPr/>
          <p:nvPr/>
        </p:nvSpPr>
        <p:spPr>
          <a:xfrm>
            <a:off x="6023544" y="1916832"/>
            <a:ext cx="2922656" cy="338892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文字方塊 11"/>
          <p:cNvSpPr txBox="1"/>
          <p:nvPr/>
        </p:nvSpPr>
        <p:spPr>
          <a:xfrm>
            <a:off x="6023544" y="1916832"/>
            <a:ext cx="292265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int main(){</a:t>
            </a:r>
            <a:br>
              <a:rPr lang="en-US" altLang="zh-TW" dirty="0" smtClean="0"/>
            </a:br>
            <a:r>
              <a:rPr lang="en-US" altLang="zh-TW" dirty="0" smtClean="0"/>
              <a:t>   int x;</a:t>
            </a:r>
            <a:br>
              <a:rPr lang="en-US" altLang="zh-TW" dirty="0" smtClean="0"/>
            </a:br>
            <a:r>
              <a:rPr lang="en-US" altLang="zh-TW" dirty="0" smtClean="0"/>
              <a:t>   </a:t>
            </a:r>
            <a:r>
              <a:rPr lang="en-US" altLang="zh-TW" dirty="0" err="1" smtClean="0"/>
              <a:t>cout</a:t>
            </a:r>
            <a:r>
              <a:rPr lang="en-US" altLang="zh-TW" dirty="0" smtClean="0"/>
              <a:t> &lt;&lt; "Input a number:";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   </a:t>
            </a:r>
            <a:r>
              <a:rPr lang="en-US" altLang="zh-TW" dirty="0" err="1" smtClean="0"/>
              <a:t>cin</a:t>
            </a:r>
            <a:r>
              <a:rPr lang="en-US" altLang="zh-TW" dirty="0" smtClean="0"/>
              <a:t> &gt;&gt; x;</a:t>
            </a:r>
            <a:endParaRPr lang="en-US" altLang="zh-TW" dirty="0" smtClean="0"/>
          </a:p>
          <a:p>
            <a:r>
              <a:rPr lang="en-US" altLang="zh-TW" dirty="0" smtClean="0"/>
              <a:t>   f(x);</a:t>
            </a:r>
          </a:p>
          <a:p>
            <a:r>
              <a:rPr lang="en-US" altLang="zh-TW" dirty="0" smtClean="0"/>
              <a:t>   </a:t>
            </a:r>
            <a:r>
              <a:rPr lang="en-US" altLang="zh-TW" dirty="0" err="1" smtClean="0"/>
              <a:t>cout</a:t>
            </a:r>
            <a:r>
              <a:rPr lang="en-US" altLang="zh-TW" dirty="0" smtClean="0"/>
              <a:t> &lt;&lt; "x=" &lt;&lt; x &lt;&lt; </a:t>
            </a:r>
            <a:r>
              <a:rPr lang="en-US" altLang="zh-TW" dirty="0" err="1" smtClean="0"/>
              <a:t>endl</a:t>
            </a:r>
            <a:r>
              <a:rPr lang="en-US" altLang="zh-TW" dirty="0" smtClean="0"/>
              <a:t>;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   return(0);</a:t>
            </a:r>
            <a:br>
              <a:rPr lang="en-US" altLang="zh-TW" dirty="0" smtClean="0"/>
            </a:br>
            <a:r>
              <a:rPr lang="en-US" altLang="zh-TW" dirty="0" smtClean="0"/>
              <a:t>}</a:t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void f(int </a:t>
            </a:r>
            <a:r>
              <a:rPr lang="en-US" altLang="zh-TW" dirty="0"/>
              <a:t>&amp;</a:t>
            </a:r>
            <a:r>
              <a:rPr lang="en-US" altLang="zh-TW" dirty="0" smtClean="0"/>
              <a:t>a){</a:t>
            </a:r>
            <a:br>
              <a:rPr lang="en-US" altLang="zh-TW" dirty="0" smtClean="0"/>
            </a:br>
            <a:r>
              <a:rPr lang="en-US" altLang="zh-TW" dirty="0" smtClean="0"/>
              <a:t>   a=a+1;</a:t>
            </a:r>
            <a:br>
              <a:rPr lang="en-US" altLang="zh-TW" dirty="0" smtClean="0"/>
            </a:br>
            <a:r>
              <a:rPr lang="en-US" altLang="zh-TW" dirty="0" smtClean="0"/>
              <a:t>}</a:t>
            </a:r>
            <a:endParaRPr lang="zh-TW" altLang="en-US" dirty="0"/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3568470"/>
              </p:ext>
            </p:extLst>
          </p:nvPr>
        </p:nvGraphicFramePr>
        <p:xfrm>
          <a:off x="4283968" y="1916832"/>
          <a:ext cx="1296144" cy="35763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59080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1400" dirty="0" smtClean="0"/>
                        <a:t>記憶體</a:t>
                      </a:r>
                      <a:endParaRPr lang="zh-TW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4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 smtClean="0"/>
                        <a:t>內容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dirty="0" smtClean="0"/>
                        <a:t>位址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100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916832"/>
            <a:ext cx="3078747" cy="3261643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>
            <a:off x="286952" y="2231152"/>
            <a:ext cx="17828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Input a number: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3978492" y="3267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</a:t>
            </a:r>
            <a:endParaRPr lang="zh-TW" altLang="en-US" dirty="0"/>
          </a:p>
        </p:txBody>
      </p:sp>
      <p:sp>
        <p:nvSpPr>
          <p:cNvPr id="25" name="矩形 24"/>
          <p:cNvSpPr/>
          <p:nvPr/>
        </p:nvSpPr>
        <p:spPr>
          <a:xfrm>
            <a:off x="6228184" y="2810662"/>
            <a:ext cx="1656184" cy="265994"/>
          </a:xfrm>
          <a:prstGeom prst="rect">
            <a:avLst/>
          </a:prstGeom>
          <a:solidFill>
            <a:srgbClr val="FF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200" dirty="0"/>
          </a:p>
        </p:txBody>
      </p:sp>
      <p:sp>
        <p:nvSpPr>
          <p:cNvPr id="26" name="文字方塊 25"/>
          <p:cNvSpPr txBox="1"/>
          <p:nvPr/>
        </p:nvSpPr>
        <p:spPr>
          <a:xfrm>
            <a:off x="1916848" y="225843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3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6228184" y="3094235"/>
            <a:ext cx="576064" cy="265994"/>
          </a:xfrm>
          <a:prstGeom prst="rect">
            <a:avLst/>
          </a:prstGeom>
          <a:solidFill>
            <a:srgbClr val="FF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200" dirty="0"/>
          </a:p>
        </p:txBody>
      </p:sp>
      <p:sp>
        <p:nvSpPr>
          <p:cNvPr id="13" name="標題 1"/>
          <p:cNvSpPr txBox="1">
            <a:spLocks/>
          </p:cNvSpPr>
          <p:nvPr/>
        </p:nvSpPr>
        <p:spPr>
          <a:xfrm>
            <a:off x="3055418" y="332656"/>
            <a:ext cx="4248472" cy="1470025"/>
          </a:xfrm>
          <a:prstGeom prst="rect">
            <a:avLst/>
          </a:prstGeom>
        </p:spPr>
        <p:txBody>
          <a:bodyPr vert="horz" rtlCol="0" anchor="ctr" anchorCtr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8890">
              <a:contourClr>
                <a:schemeClr val="accent3">
                  <a:shade val="55000"/>
                </a:schemeClr>
              </a:contourClr>
            </a:sp3d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4400" b="1" kern="1200" cap="all" spc="50" dirty="0">
                <a:ln w="158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1750" dir="3600000" algn="tl" rotWithShape="0">
                    <a:srgbClr val="000000">
                      <a:alpha val="6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latinLnBrk="0" hangingPunct="1">
              <a:defRPr kumimoji="0">
                <a:solidFill>
                  <a:schemeClr val="tx2"/>
                </a:solidFill>
              </a:defRPr>
            </a:lvl2pPr>
            <a:lvl3pPr eaLnBrk="1" latinLnBrk="0" hangingPunct="1">
              <a:defRPr kumimoji="0">
                <a:solidFill>
                  <a:schemeClr val="tx2"/>
                </a:solidFill>
              </a:defRPr>
            </a:lvl3pPr>
            <a:lvl4pPr eaLnBrk="1" latinLnBrk="0" hangingPunct="1">
              <a:defRPr kumimoji="0">
                <a:solidFill>
                  <a:schemeClr val="tx2"/>
                </a:solidFill>
              </a:defRPr>
            </a:lvl4pPr>
            <a:lvl5pPr eaLnBrk="1" latinLnBrk="0" hangingPunct="1">
              <a:defRPr kumimoji="0">
                <a:solidFill>
                  <a:schemeClr val="tx2"/>
                </a:solidFill>
              </a:defRPr>
            </a:lvl5pPr>
            <a:lvl6pPr eaLnBrk="1" latinLnBrk="0" hangingPunct="1">
              <a:defRPr kumimoji="0">
                <a:solidFill>
                  <a:schemeClr val="tx2"/>
                </a:solidFill>
              </a:defRPr>
            </a:lvl6pPr>
            <a:lvl7pPr eaLnBrk="1" latinLnBrk="0" hangingPunct="1">
              <a:defRPr kumimoji="0">
                <a:solidFill>
                  <a:schemeClr val="tx2"/>
                </a:solidFill>
              </a:defRPr>
            </a:lvl7pPr>
            <a:lvl8pPr eaLnBrk="1" latinLnBrk="0" hangingPunct="1">
              <a:defRPr kumimoji="0">
                <a:solidFill>
                  <a:schemeClr val="tx2"/>
                </a:solidFill>
              </a:defRPr>
            </a:lvl8pPr>
            <a:lvl9pPr eaLnBrk="1" latinLnBrk="0" hangingPunct="1">
              <a:defRPr kumimoji="0">
                <a:solidFill>
                  <a:schemeClr val="tx2"/>
                </a:solidFill>
              </a:defRPr>
            </a:lvl9pPr>
          </a:lstStyle>
          <a:p>
            <a:r>
              <a:rPr lang="zh-TW" altLang="en-US" dirty="0" smtClean="0"/>
              <a:t>類型 </a:t>
            </a:r>
            <a:r>
              <a:rPr lang="en-US" altLang="zh-TW" sz="2800" dirty="0" smtClean="0"/>
              <a:t>(</a:t>
            </a:r>
            <a:r>
              <a:rPr lang="zh-TW" altLang="en-US" sz="2800" dirty="0" smtClean="0"/>
              <a:t>傳</a:t>
            </a:r>
            <a:r>
              <a:rPr lang="zh-TW" altLang="en-US" sz="2800" dirty="0"/>
              <a:t>參考</a:t>
            </a:r>
            <a:r>
              <a:rPr lang="zh-TW" altLang="en-US" sz="2800" dirty="0" smtClean="0"/>
              <a:t>呼叫</a:t>
            </a:r>
            <a:r>
              <a:rPr lang="en-US" altLang="zh-TW" sz="2800" dirty="0" smtClean="0"/>
              <a:t>)</a:t>
            </a:r>
            <a:endParaRPr lang="zh-TW" altLang="en-US" sz="2800" dirty="0">
              <a:solidFill>
                <a:srgbClr val="680000"/>
              </a:solidFill>
            </a:endParaRPr>
          </a:p>
        </p:txBody>
      </p:sp>
      <p:sp>
        <p:nvSpPr>
          <p:cNvPr id="14" name="文字方塊 13"/>
          <p:cNvSpPr txBox="1"/>
          <p:nvPr/>
        </p:nvSpPr>
        <p:spPr>
          <a:xfrm>
            <a:off x="1187624" y="682947"/>
            <a:ext cx="23718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4400" dirty="0" smtClean="0">
                <a:solidFill>
                  <a:schemeClr val="bg1"/>
                </a:solidFill>
              </a:rPr>
              <a:t>function </a:t>
            </a:r>
            <a:endParaRPr lang="zh-TW" altLang="en-US" sz="4400" dirty="0">
              <a:solidFill>
                <a:schemeClr val="bg1"/>
              </a:solidFill>
            </a:endParaRPr>
          </a:p>
        </p:txBody>
      </p:sp>
      <p:sp>
        <p:nvSpPr>
          <p:cNvPr id="16" name="文字方塊 15"/>
          <p:cNvSpPr txBox="1"/>
          <p:nvPr/>
        </p:nvSpPr>
        <p:spPr>
          <a:xfrm>
            <a:off x="6641530" y="899716"/>
            <a:ext cx="1958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800" dirty="0" smtClean="0">
                <a:solidFill>
                  <a:schemeClr val="bg1"/>
                </a:solidFill>
              </a:rPr>
              <a:t>C++</a:t>
            </a:r>
            <a:r>
              <a:rPr lang="zh-TW" altLang="en-US" sz="2800" dirty="0" smtClean="0">
                <a:solidFill>
                  <a:schemeClr val="bg1"/>
                </a:solidFill>
              </a:rPr>
              <a:t>才有</a:t>
            </a:r>
            <a:r>
              <a:rPr lang="en-US" altLang="zh-TW" sz="2800" dirty="0" smtClean="0">
                <a:solidFill>
                  <a:schemeClr val="bg1"/>
                </a:solidFill>
              </a:rPr>
              <a:t> </a:t>
            </a:r>
            <a:endParaRPr lang="zh-TW" alt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1240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5" grpId="1" animBg="1"/>
      <p:bldP spid="26" grpId="0"/>
      <p:bldP spid="1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標題 1"/>
          <p:cNvSpPr txBox="1">
            <a:spLocks/>
          </p:cNvSpPr>
          <p:nvPr/>
        </p:nvSpPr>
        <p:spPr>
          <a:xfrm>
            <a:off x="3707904" y="332656"/>
            <a:ext cx="4320480" cy="1470025"/>
          </a:xfrm>
          <a:prstGeom prst="rect">
            <a:avLst/>
          </a:prstGeom>
        </p:spPr>
        <p:txBody>
          <a:bodyPr vert="horz" rtlCol="0" anchor="ctr" anchorCtr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8890">
              <a:contourClr>
                <a:schemeClr val="accent3">
                  <a:shade val="55000"/>
                </a:schemeClr>
              </a:contourClr>
            </a:sp3d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4400" b="1" kern="1200" cap="all" spc="50" dirty="0">
                <a:ln w="158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1750" dir="3600000" algn="tl" rotWithShape="0">
                    <a:srgbClr val="000000">
                      <a:alpha val="6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latinLnBrk="0" hangingPunct="1">
              <a:defRPr kumimoji="0">
                <a:solidFill>
                  <a:schemeClr val="tx2"/>
                </a:solidFill>
              </a:defRPr>
            </a:lvl2pPr>
            <a:lvl3pPr eaLnBrk="1" latinLnBrk="0" hangingPunct="1">
              <a:defRPr kumimoji="0">
                <a:solidFill>
                  <a:schemeClr val="tx2"/>
                </a:solidFill>
              </a:defRPr>
            </a:lvl3pPr>
            <a:lvl4pPr eaLnBrk="1" latinLnBrk="0" hangingPunct="1">
              <a:defRPr kumimoji="0">
                <a:solidFill>
                  <a:schemeClr val="tx2"/>
                </a:solidFill>
              </a:defRPr>
            </a:lvl4pPr>
            <a:lvl5pPr eaLnBrk="1" latinLnBrk="0" hangingPunct="1">
              <a:defRPr kumimoji="0">
                <a:solidFill>
                  <a:schemeClr val="tx2"/>
                </a:solidFill>
              </a:defRPr>
            </a:lvl5pPr>
            <a:lvl6pPr eaLnBrk="1" latinLnBrk="0" hangingPunct="1">
              <a:defRPr kumimoji="0">
                <a:solidFill>
                  <a:schemeClr val="tx2"/>
                </a:solidFill>
              </a:defRPr>
            </a:lvl6pPr>
            <a:lvl7pPr eaLnBrk="1" latinLnBrk="0" hangingPunct="1">
              <a:defRPr kumimoji="0">
                <a:solidFill>
                  <a:schemeClr val="tx2"/>
                </a:solidFill>
              </a:defRPr>
            </a:lvl7pPr>
            <a:lvl8pPr eaLnBrk="1" latinLnBrk="0" hangingPunct="1">
              <a:defRPr kumimoji="0">
                <a:solidFill>
                  <a:schemeClr val="tx2"/>
                </a:solidFill>
              </a:defRPr>
            </a:lvl8pPr>
            <a:lvl9pPr eaLnBrk="1" latinLnBrk="0" hangingPunct="1">
              <a:defRPr kumimoji="0">
                <a:solidFill>
                  <a:schemeClr val="tx2"/>
                </a:solidFill>
              </a:defRPr>
            </a:lvl9pPr>
          </a:lstStyle>
          <a:p>
            <a:r>
              <a:rPr lang="zh-TW" altLang="en-US" dirty="0" smtClean="0"/>
              <a:t>等效執行方式</a:t>
            </a:r>
            <a:endParaRPr lang="zh-TW" altLang="en-US" sz="1800" dirty="0"/>
          </a:p>
        </p:txBody>
      </p:sp>
      <p:sp>
        <p:nvSpPr>
          <p:cNvPr id="29" name="文字方塊 28"/>
          <p:cNvSpPr txBox="1"/>
          <p:nvPr/>
        </p:nvSpPr>
        <p:spPr>
          <a:xfrm>
            <a:off x="1835696" y="682947"/>
            <a:ext cx="23718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400" dirty="0" smtClean="0">
                <a:solidFill>
                  <a:schemeClr val="bg1"/>
                </a:solidFill>
              </a:rPr>
              <a:t>function </a:t>
            </a:r>
            <a:endParaRPr lang="zh-TW" altLang="en-US" sz="4400" dirty="0">
              <a:solidFill>
                <a:schemeClr val="bg1"/>
              </a:solidFill>
            </a:endParaRPr>
          </a:p>
        </p:txBody>
      </p:sp>
      <p:sp>
        <p:nvSpPr>
          <p:cNvPr id="51" name="矩形 50"/>
          <p:cNvSpPr/>
          <p:nvPr/>
        </p:nvSpPr>
        <p:spPr>
          <a:xfrm>
            <a:off x="1256626" y="4347864"/>
            <a:ext cx="795600" cy="5704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/>
              <a:t>執行</a:t>
            </a:r>
            <a:r>
              <a:rPr lang="zh-TW" altLang="en-US" sz="1200" dirty="0" smtClean="0"/>
              <a:t>區</a:t>
            </a:r>
            <a:r>
              <a:rPr lang="en-US" altLang="zh-TW" sz="1200" dirty="0" smtClean="0"/>
              <a:t>1</a:t>
            </a:r>
            <a:endParaRPr lang="zh-TW" altLang="en-US" sz="1200" dirty="0"/>
          </a:p>
        </p:txBody>
      </p:sp>
      <p:cxnSp>
        <p:nvCxnSpPr>
          <p:cNvPr id="52" name="直線單箭頭接點 51"/>
          <p:cNvCxnSpPr/>
          <p:nvPr/>
        </p:nvCxnSpPr>
        <p:spPr>
          <a:xfrm flipH="1">
            <a:off x="1654821" y="3964964"/>
            <a:ext cx="3810" cy="35013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單箭頭接點 54"/>
          <p:cNvCxnSpPr>
            <a:stCxn id="56" idx="2"/>
          </p:cNvCxnSpPr>
          <p:nvPr/>
        </p:nvCxnSpPr>
        <p:spPr>
          <a:xfrm>
            <a:off x="1670061" y="2941624"/>
            <a:ext cx="0" cy="33701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矩形 55"/>
          <p:cNvSpPr/>
          <p:nvPr/>
        </p:nvSpPr>
        <p:spPr>
          <a:xfrm>
            <a:off x="1272261" y="2371180"/>
            <a:ext cx="795600" cy="5704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/>
              <a:t>程式區</a:t>
            </a:r>
            <a:r>
              <a:rPr lang="zh-TW" altLang="en-US" sz="1200" dirty="0" smtClean="0"/>
              <a:t>塊</a:t>
            </a:r>
            <a:endParaRPr lang="zh-TW" altLang="en-US" sz="1200" dirty="0"/>
          </a:p>
        </p:txBody>
      </p:sp>
      <p:grpSp>
        <p:nvGrpSpPr>
          <p:cNvPr id="9" name="群組 8"/>
          <p:cNvGrpSpPr/>
          <p:nvPr/>
        </p:nvGrpSpPr>
        <p:grpSpPr>
          <a:xfrm>
            <a:off x="1362120" y="3303652"/>
            <a:ext cx="609972" cy="609972"/>
            <a:chOff x="627306" y="3511641"/>
            <a:chExt cx="609972" cy="609972"/>
          </a:xfrm>
        </p:grpSpPr>
        <p:sp>
          <p:nvSpPr>
            <p:cNvPr id="58" name="流程圖: 接點 57"/>
            <p:cNvSpPr/>
            <p:nvPr/>
          </p:nvSpPr>
          <p:spPr>
            <a:xfrm>
              <a:off x="627306" y="3511641"/>
              <a:ext cx="609972" cy="609972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59" name="文字方塊 58"/>
            <p:cNvSpPr txBox="1"/>
            <p:nvPr/>
          </p:nvSpPr>
          <p:spPr>
            <a:xfrm>
              <a:off x="751399" y="3555313"/>
              <a:ext cx="37702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400" dirty="0" smtClean="0">
                  <a:solidFill>
                    <a:schemeClr val="bg1"/>
                  </a:solidFill>
                </a:rPr>
                <a:t>A</a:t>
              </a:r>
              <a:endParaRPr lang="zh-TW" altLang="en-US" sz="2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0" name="群組 59"/>
          <p:cNvGrpSpPr/>
          <p:nvPr/>
        </p:nvGrpSpPr>
        <p:grpSpPr>
          <a:xfrm>
            <a:off x="2843808" y="2389848"/>
            <a:ext cx="609972" cy="609972"/>
            <a:chOff x="627306" y="3511641"/>
            <a:chExt cx="609972" cy="609972"/>
          </a:xfrm>
        </p:grpSpPr>
        <p:sp>
          <p:nvSpPr>
            <p:cNvPr id="61" name="流程圖: 接點 60"/>
            <p:cNvSpPr/>
            <p:nvPr/>
          </p:nvSpPr>
          <p:spPr>
            <a:xfrm>
              <a:off x="627306" y="3511641"/>
              <a:ext cx="609972" cy="609972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62" name="文字方塊 61"/>
            <p:cNvSpPr txBox="1"/>
            <p:nvPr/>
          </p:nvSpPr>
          <p:spPr>
            <a:xfrm>
              <a:off x="751399" y="3555313"/>
              <a:ext cx="37702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400" dirty="0" smtClean="0">
                  <a:solidFill>
                    <a:schemeClr val="bg1"/>
                  </a:solidFill>
                </a:rPr>
                <a:t>A</a:t>
              </a:r>
              <a:endParaRPr lang="zh-TW" altLang="en-US" sz="240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63" name="直線單箭頭接點 62"/>
          <p:cNvCxnSpPr/>
          <p:nvPr/>
        </p:nvCxnSpPr>
        <p:spPr>
          <a:xfrm>
            <a:off x="3133554" y="3025550"/>
            <a:ext cx="0" cy="33701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矩形 63"/>
          <p:cNvSpPr/>
          <p:nvPr/>
        </p:nvSpPr>
        <p:spPr>
          <a:xfrm>
            <a:off x="2743374" y="3417380"/>
            <a:ext cx="795600" cy="5704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/>
              <a:t>執行</a:t>
            </a:r>
            <a:r>
              <a:rPr lang="zh-TW" altLang="en-US" sz="1200" dirty="0" smtClean="0"/>
              <a:t>區</a:t>
            </a:r>
            <a:r>
              <a:rPr lang="en-US" altLang="zh-TW" sz="1200" dirty="0" smtClean="0"/>
              <a:t>2</a:t>
            </a:r>
            <a:endParaRPr lang="zh-TW" altLang="en-US" sz="1200" dirty="0"/>
          </a:p>
        </p:txBody>
      </p:sp>
      <p:sp>
        <p:nvSpPr>
          <p:cNvPr id="65" name="矩形 64"/>
          <p:cNvSpPr/>
          <p:nvPr/>
        </p:nvSpPr>
        <p:spPr>
          <a:xfrm>
            <a:off x="2750994" y="4292364"/>
            <a:ext cx="795600" cy="5704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 smtClean="0"/>
              <a:t>返回</a:t>
            </a:r>
            <a:endParaRPr lang="zh-TW" altLang="en-US" sz="1200" dirty="0"/>
          </a:p>
        </p:txBody>
      </p:sp>
      <p:sp>
        <p:nvSpPr>
          <p:cNvPr id="11" name="矩形 10"/>
          <p:cNvSpPr/>
          <p:nvPr/>
        </p:nvSpPr>
        <p:spPr>
          <a:xfrm>
            <a:off x="971600" y="2060848"/>
            <a:ext cx="2880320" cy="316835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3" name="直線單箭頭接點 12"/>
          <p:cNvCxnSpPr/>
          <p:nvPr/>
        </p:nvCxnSpPr>
        <p:spPr>
          <a:xfrm>
            <a:off x="3923928" y="3645024"/>
            <a:ext cx="1080120" cy="0"/>
          </a:xfrm>
          <a:prstGeom prst="straightConnector1">
            <a:avLst/>
          </a:prstGeom>
          <a:ln w="1270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矩形 65"/>
          <p:cNvSpPr/>
          <p:nvPr/>
        </p:nvSpPr>
        <p:spPr>
          <a:xfrm>
            <a:off x="5076056" y="2060848"/>
            <a:ext cx="2880320" cy="316835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7" name="矩形 66"/>
          <p:cNvSpPr/>
          <p:nvPr/>
        </p:nvSpPr>
        <p:spPr>
          <a:xfrm>
            <a:off x="6155761" y="3302360"/>
            <a:ext cx="795600" cy="5704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/>
              <a:t>執行</a:t>
            </a:r>
            <a:r>
              <a:rPr lang="zh-TW" altLang="en-US" sz="1200" dirty="0" smtClean="0"/>
              <a:t>區</a:t>
            </a:r>
            <a:r>
              <a:rPr lang="en-US" altLang="zh-TW" sz="1200" dirty="0" smtClean="0"/>
              <a:t>2</a:t>
            </a:r>
            <a:endParaRPr lang="zh-TW" altLang="en-US" sz="1200" dirty="0"/>
          </a:p>
        </p:txBody>
      </p:sp>
      <p:cxnSp>
        <p:nvCxnSpPr>
          <p:cNvPr id="68" name="直線單箭頭接點 67"/>
          <p:cNvCxnSpPr>
            <a:stCxn id="69" idx="2"/>
          </p:cNvCxnSpPr>
          <p:nvPr/>
        </p:nvCxnSpPr>
        <p:spPr>
          <a:xfrm>
            <a:off x="6553976" y="2894002"/>
            <a:ext cx="0" cy="33701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矩形 68"/>
          <p:cNvSpPr/>
          <p:nvPr/>
        </p:nvSpPr>
        <p:spPr>
          <a:xfrm>
            <a:off x="6156176" y="2323558"/>
            <a:ext cx="795600" cy="5704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/>
              <a:t>程式區</a:t>
            </a:r>
            <a:r>
              <a:rPr lang="zh-TW" altLang="en-US" sz="1200" dirty="0" smtClean="0"/>
              <a:t>塊</a:t>
            </a:r>
            <a:endParaRPr lang="zh-TW" altLang="en-US" sz="1200" dirty="0"/>
          </a:p>
        </p:txBody>
      </p:sp>
      <p:cxnSp>
        <p:nvCxnSpPr>
          <p:cNvPr id="70" name="直線單箭頭接點 69"/>
          <p:cNvCxnSpPr/>
          <p:nvPr/>
        </p:nvCxnSpPr>
        <p:spPr>
          <a:xfrm>
            <a:off x="6572644" y="3938701"/>
            <a:ext cx="0" cy="33701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矩形 70"/>
          <p:cNvSpPr/>
          <p:nvPr/>
        </p:nvSpPr>
        <p:spPr>
          <a:xfrm>
            <a:off x="6182464" y="4330531"/>
            <a:ext cx="795600" cy="5704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/>
              <a:t>執行</a:t>
            </a:r>
            <a:r>
              <a:rPr lang="zh-TW" altLang="en-US" sz="1200" dirty="0" smtClean="0"/>
              <a:t>區</a:t>
            </a:r>
            <a:r>
              <a:rPr lang="en-US" altLang="zh-TW" sz="1200" dirty="0" smtClean="0"/>
              <a:t>1</a:t>
            </a:r>
            <a:endParaRPr lang="zh-TW" altLang="en-US" sz="1200" dirty="0"/>
          </a:p>
        </p:txBody>
      </p:sp>
      <p:sp>
        <p:nvSpPr>
          <p:cNvPr id="17" name="文字方塊 16"/>
          <p:cNvSpPr txBox="1"/>
          <p:nvPr/>
        </p:nvSpPr>
        <p:spPr>
          <a:xfrm>
            <a:off x="4018796" y="1997138"/>
            <a:ext cx="748923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400" b="1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標楷體" pitchFamily="65" charset="-120"/>
                <a:ea typeface="標楷體" pitchFamily="65" charset="-120"/>
              </a:rPr>
              <a:t>等</a:t>
            </a:r>
            <a:endParaRPr lang="en-US" altLang="zh-TW" sz="4400" b="1" dirty="0" smtClean="0">
              <a:solidFill>
                <a:schemeClr val="tx2">
                  <a:lumMod val="75000"/>
                  <a:lumOff val="25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400" b="1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標楷體" pitchFamily="65" charset="-120"/>
                <a:ea typeface="標楷體" pitchFamily="65" charset="-120"/>
              </a:rPr>
              <a:t>效</a:t>
            </a:r>
            <a:endParaRPr lang="zh-TW" altLang="en-US" sz="4400" b="1" dirty="0">
              <a:solidFill>
                <a:schemeClr val="tx2">
                  <a:lumMod val="75000"/>
                  <a:lumOff val="25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2" name="流程圖: 接點 31"/>
          <p:cNvSpPr/>
          <p:nvPr/>
        </p:nvSpPr>
        <p:spPr>
          <a:xfrm>
            <a:off x="1362120" y="3303652"/>
            <a:ext cx="609972" cy="609972"/>
          </a:xfrm>
          <a:prstGeom prst="flowChartConnector">
            <a:avLst/>
          </a:prstGeom>
          <a:solidFill>
            <a:srgbClr val="FF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33" name="矩形 32"/>
          <p:cNvSpPr/>
          <p:nvPr/>
        </p:nvSpPr>
        <p:spPr>
          <a:xfrm>
            <a:off x="1256626" y="4347864"/>
            <a:ext cx="795600" cy="570444"/>
          </a:xfrm>
          <a:prstGeom prst="rect">
            <a:avLst/>
          </a:prstGeom>
          <a:solidFill>
            <a:srgbClr val="FF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200" dirty="0"/>
          </a:p>
        </p:txBody>
      </p:sp>
      <p:sp>
        <p:nvSpPr>
          <p:cNvPr id="38" name="矩形 37"/>
          <p:cNvSpPr/>
          <p:nvPr/>
        </p:nvSpPr>
        <p:spPr>
          <a:xfrm>
            <a:off x="6182464" y="4330531"/>
            <a:ext cx="795600" cy="570444"/>
          </a:xfrm>
          <a:prstGeom prst="rect">
            <a:avLst/>
          </a:prstGeom>
          <a:solidFill>
            <a:srgbClr val="FF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200" dirty="0"/>
          </a:p>
        </p:txBody>
      </p:sp>
      <p:cxnSp>
        <p:nvCxnSpPr>
          <p:cNvPr id="39" name="直線單箭頭接點 38"/>
          <p:cNvCxnSpPr/>
          <p:nvPr/>
        </p:nvCxnSpPr>
        <p:spPr>
          <a:xfrm>
            <a:off x="3148794" y="4005064"/>
            <a:ext cx="0" cy="2873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3694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2" grpId="1" animBg="1"/>
      <p:bldP spid="33" grpId="0" animBg="1"/>
      <p:bldP spid="3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矩形 65"/>
          <p:cNvSpPr/>
          <p:nvPr/>
        </p:nvSpPr>
        <p:spPr>
          <a:xfrm>
            <a:off x="6023544" y="1916832"/>
            <a:ext cx="2922656" cy="338892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文字方塊 11"/>
          <p:cNvSpPr txBox="1"/>
          <p:nvPr/>
        </p:nvSpPr>
        <p:spPr>
          <a:xfrm>
            <a:off x="6023544" y="1916832"/>
            <a:ext cx="292265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int main(){</a:t>
            </a:r>
            <a:br>
              <a:rPr lang="en-US" altLang="zh-TW" dirty="0" smtClean="0"/>
            </a:br>
            <a:r>
              <a:rPr lang="en-US" altLang="zh-TW" dirty="0" smtClean="0"/>
              <a:t>   int x;</a:t>
            </a:r>
            <a:br>
              <a:rPr lang="en-US" altLang="zh-TW" dirty="0" smtClean="0"/>
            </a:br>
            <a:r>
              <a:rPr lang="en-US" altLang="zh-TW" dirty="0" smtClean="0"/>
              <a:t>   </a:t>
            </a:r>
            <a:r>
              <a:rPr lang="en-US" altLang="zh-TW" dirty="0" err="1" smtClean="0"/>
              <a:t>cout</a:t>
            </a:r>
            <a:r>
              <a:rPr lang="en-US" altLang="zh-TW" dirty="0" smtClean="0"/>
              <a:t> &lt;&lt; "Input a number:";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   </a:t>
            </a:r>
            <a:r>
              <a:rPr lang="en-US" altLang="zh-TW" dirty="0" err="1" smtClean="0"/>
              <a:t>cin</a:t>
            </a:r>
            <a:r>
              <a:rPr lang="en-US" altLang="zh-TW" dirty="0" smtClean="0"/>
              <a:t> &gt;&gt; x;</a:t>
            </a:r>
            <a:endParaRPr lang="en-US" altLang="zh-TW" dirty="0" smtClean="0"/>
          </a:p>
          <a:p>
            <a:r>
              <a:rPr lang="en-US" altLang="zh-TW" dirty="0" smtClean="0"/>
              <a:t>   f(x);</a:t>
            </a:r>
          </a:p>
          <a:p>
            <a:r>
              <a:rPr lang="en-US" altLang="zh-TW" dirty="0" smtClean="0"/>
              <a:t>   </a:t>
            </a:r>
            <a:r>
              <a:rPr lang="en-US" altLang="zh-TW" dirty="0" err="1" smtClean="0"/>
              <a:t>cout</a:t>
            </a:r>
            <a:r>
              <a:rPr lang="en-US" altLang="zh-TW" dirty="0" smtClean="0"/>
              <a:t> &lt;&lt; "x=" &lt;&lt; x &lt;&lt; </a:t>
            </a:r>
            <a:r>
              <a:rPr lang="en-US" altLang="zh-TW" dirty="0" err="1" smtClean="0"/>
              <a:t>endl</a:t>
            </a:r>
            <a:r>
              <a:rPr lang="en-US" altLang="zh-TW" dirty="0" smtClean="0"/>
              <a:t>;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   return(0);</a:t>
            </a:r>
            <a:br>
              <a:rPr lang="en-US" altLang="zh-TW" dirty="0" smtClean="0"/>
            </a:br>
            <a:r>
              <a:rPr lang="en-US" altLang="zh-TW" dirty="0" smtClean="0"/>
              <a:t>}</a:t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void f(int &amp;a){</a:t>
            </a:r>
            <a:br>
              <a:rPr lang="en-US" altLang="zh-TW" dirty="0" smtClean="0"/>
            </a:br>
            <a:r>
              <a:rPr lang="en-US" altLang="zh-TW" dirty="0" smtClean="0"/>
              <a:t>   a=a+1;</a:t>
            </a:r>
            <a:br>
              <a:rPr lang="en-US" altLang="zh-TW" dirty="0" smtClean="0"/>
            </a:br>
            <a:r>
              <a:rPr lang="en-US" altLang="zh-TW" dirty="0" smtClean="0"/>
              <a:t>}</a:t>
            </a:r>
            <a:endParaRPr lang="zh-TW" altLang="en-US" dirty="0"/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1996314"/>
              </p:ext>
            </p:extLst>
          </p:nvPr>
        </p:nvGraphicFramePr>
        <p:xfrm>
          <a:off x="4283968" y="1916832"/>
          <a:ext cx="1296144" cy="35763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59080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1400" dirty="0" smtClean="0"/>
                        <a:t>記憶體</a:t>
                      </a:r>
                      <a:endParaRPr lang="zh-TW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4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 smtClean="0"/>
                        <a:t>內容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dirty="0" smtClean="0"/>
                        <a:t>位址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b="1" dirty="0" smtClean="0">
                          <a:solidFill>
                            <a:srgbClr val="FF0000"/>
                          </a:solidFill>
                        </a:rPr>
                        <a:t>100</a:t>
                      </a:r>
                      <a:endParaRPr lang="zh-TW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916832"/>
            <a:ext cx="3078747" cy="3261643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>
            <a:off x="286952" y="2231152"/>
            <a:ext cx="17828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Input a number: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3978492" y="3267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</a:t>
            </a:r>
            <a:endParaRPr lang="zh-TW" altLang="en-US" dirty="0"/>
          </a:p>
        </p:txBody>
      </p:sp>
      <p:sp>
        <p:nvSpPr>
          <p:cNvPr id="26" name="文字方塊 25"/>
          <p:cNvSpPr txBox="1"/>
          <p:nvPr/>
        </p:nvSpPr>
        <p:spPr>
          <a:xfrm>
            <a:off x="1916848" y="225843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3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6084168" y="4437112"/>
            <a:ext cx="1400704" cy="265994"/>
          </a:xfrm>
          <a:prstGeom prst="rect">
            <a:avLst/>
          </a:prstGeom>
          <a:solidFill>
            <a:srgbClr val="FF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200" dirty="0"/>
          </a:p>
        </p:txBody>
      </p:sp>
      <p:sp>
        <p:nvSpPr>
          <p:cNvPr id="17" name="文字方塊 16"/>
          <p:cNvSpPr txBox="1"/>
          <p:nvPr/>
        </p:nvSpPr>
        <p:spPr>
          <a:xfrm>
            <a:off x="3714066" y="3267256"/>
            <a:ext cx="396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a</a:t>
            </a:r>
            <a:r>
              <a:rPr lang="zh-TW" altLang="en-US" dirty="0" smtClean="0"/>
              <a:t> </a:t>
            </a:r>
            <a:r>
              <a:rPr lang="en-US" altLang="zh-TW" dirty="0" smtClean="0"/>
              <a:t>,</a:t>
            </a:r>
            <a:endParaRPr lang="zh-TW" altLang="en-US" dirty="0"/>
          </a:p>
        </p:txBody>
      </p:sp>
      <p:sp>
        <p:nvSpPr>
          <p:cNvPr id="13" name="標題 1"/>
          <p:cNvSpPr txBox="1">
            <a:spLocks/>
          </p:cNvSpPr>
          <p:nvPr/>
        </p:nvSpPr>
        <p:spPr>
          <a:xfrm>
            <a:off x="3055418" y="332656"/>
            <a:ext cx="4248472" cy="1470025"/>
          </a:xfrm>
          <a:prstGeom prst="rect">
            <a:avLst/>
          </a:prstGeom>
        </p:spPr>
        <p:txBody>
          <a:bodyPr vert="horz" rtlCol="0" anchor="ctr" anchorCtr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8890">
              <a:contourClr>
                <a:schemeClr val="accent3">
                  <a:shade val="55000"/>
                </a:schemeClr>
              </a:contourClr>
            </a:sp3d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4400" b="1" kern="1200" cap="all" spc="50" dirty="0">
                <a:ln w="158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1750" dir="3600000" algn="tl" rotWithShape="0">
                    <a:srgbClr val="000000">
                      <a:alpha val="6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latinLnBrk="0" hangingPunct="1">
              <a:defRPr kumimoji="0">
                <a:solidFill>
                  <a:schemeClr val="tx2"/>
                </a:solidFill>
              </a:defRPr>
            </a:lvl2pPr>
            <a:lvl3pPr eaLnBrk="1" latinLnBrk="0" hangingPunct="1">
              <a:defRPr kumimoji="0">
                <a:solidFill>
                  <a:schemeClr val="tx2"/>
                </a:solidFill>
              </a:defRPr>
            </a:lvl3pPr>
            <a:lvl4pPr eaLnBrk="1" latinLnBrk="0" hangingPunct="1">
              <a:defRPr kumimoji="0">
                <a:solidFill>
                  <a:schemeClr val="tx2"/>
                </a:solidFill>
              </a:defRPr>
            </a:lvl4pPr>
            <a:lvl5pPr eaLnBrk="1" latinLnBrk="0" hangingPunct="1">
              <a:defRPr kumimoji="0">
                <a:solidFill>
                  <a:schemeClr val="tx2"/>
                </a:solidFill>
              </a:defRPr>
            </a:lvl5pPr>
            <a:lvl6pPr eaLnBrk="1" latinLnBrk="0" hangingPunct="1">
              <a:defRPr kumimoji="0">
                <a:solidFill>
                  <a:schemeClr val="tx2"/>
                </a:solidFill>
              </a:defRPr>
            </a:lvl6pPr>
            <a:lvl7pPr eaLnBrk="1" latinLnBrk="0" hangingPunct="1">
              <a:defRPr kumimoji="0">
                <a:solidFill>
                  <a:schemeClr val="tx2"/>
                </a:solidFill>
              </a:defRPr>
            </a:lvl7pPr>
            <a:lvl8pPr eaLnBrk="1" latinLnBrk="0" hangingPunct="1">
              <a:defRPr kumimoji="0">
                <a:solidFill>
                  <a:schemeClr val="tx2"/>
                </a:solidFill>
              </a:defRPr>
            </a:lvl8pPr>
            <a:lvl9pPr eaLnBrk="1" latinLnBrk="0" hangingPunct="1">
              <a:defRPr kumimoji="0">
                <a:solidFill>
                  <a:schemeClr val="tx2"/>
                </a:solidFill>
              </a:defRPr>
            </a:lvl9pPr>
          </a:lstStyle>
          <a:p>
            <a:r>
              <a:rPr lang="zh-TW" altLang="en-US" dirty="0" smtClean="0"/>
              <a:t>類型 </a:t>
            </a:r>
            <a:r>
              <a:rPr lang="en-US" altLang="zh-TW" sz="2800" dirty="0" smtClean="0"/>
              <a:t>(</a:t>
            </a:r>
            <a:r>
              <a:rPr lang="zh-TW" altLang="en-US" sz="2800" dirty="0" smtClean="0"/>
              <a:t>傳</a:t>
            </a:r>
            <a:r>
              <a:rPr lang="zh-TW" altLang="en-US" sz="2800" dirty="0"/>
              <a:t>參考</a:t>
            </a:r>
            <a:r>
              <a:rPr lang="zh-TW" altLang="en-US" sz="2800" dirty="0" smtClean="0"/>
              <a:t>呼叫</a:t>
            </a:r>
            <a:r>
              <a:rPr lang="en-US" altLang="zh-TW" sz="2800" dirty="0" smtClean="0"/>
              <a:t>)</a:t>
            </a:r>
            <a:endParaRPr lang="zh-TW" altLang="en-US" sz="2800" dirty="0">
              <a:solidFill>
                <a:srgbClr val="680000"/>
              </a:solidFill>
            </a:endParaRPr>
          </a:p>
        </p:txBody>
      </p:sp>
      <p:sp>
        <p:nvSpPr>
          <p:cNvPr id="14" name="文字方塊 13"/>
          <p:cNvSpPr txBox="1"/>
          <p:nvPr/>
        </p:nvSpPr>
        <p:spPr>
          <a:xfrm>
            <a:off x="1187624" y="682947"/>
            <a:ext cx="23718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4400" dirty="0" smtClean="0">
                <a:solidFill>
                  <a:schemeClr val="bg1"/>
                </a:solidFill>
              </a:rPr>
              <a:t>function </a:t>
            </a:r>
            <a:endParaRPr lang="zh-TW" altLang="en-US" sz="4400" dirty="0">
              <a:solidFill>
                <a:schemeClr val="bg1"/>
              </a:solidFill>
            </a:endParaRPr>
          </a:p>
        </p:txBody>
      </p:sp>
      <p:sp>
        <p:nvSpPr>
          <p:cNvPr id="15" name="文字方塊 14"/>
          <p:cNvSpPr txBox="1"/>
          <p:nvPr/>
        </p:nvSpPr>
        <p:spPr>
          <a:xfrm>
            <a:off x="6641530" y="899716"/>
            <a:ext cx="1958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800" dirty="0" smtClean="0">
                <a:solidFill>
                  <a:schemeClr val="bg1"/>
                </a:solidFill>
              </a:rPr>
              <a:t>C++</a:t>
            </a:r>
            <a:r>
              <a:rPr lang="zh-TW" altLang="en-US" sz="2800" dirty="0" smtClean="0">
                <a:solidFill>
                  <a:schemeClr val="bg1"/>
                </a:solidFill>
              </a:rPr>
              <a:t>才有</a:t>
            </a:r>
            <a:r>
              <a:rPr lang="en-US" altLang="zh-TW" sz="2800" dirty="0" smtClean="0">
                <a:solidFill>
                  <a:schemeClr val="bg1"/>
                </a:solidFill>
              </a:rPr>
              <a:t> </a:t>
            </a:r>
            <a:endParaRPr lang="zh-TW" alt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2014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矩形 65"/>
          <p:cNvSpPr/>
          <p:nvPr/>
        </p:nvSpPr>
        <p:spPr>
          <a:xfrm>
            <a:off x="6023544" y="1916832"/>
            <a:ext cx="2922656" cy="338892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文字方塊 11"/>
          <p:cNvSpPr txBox="1"/>
          <p:nvPr/>
        </p:nvSpPr>
        <p:spPr>
          <a:xfrm>
            <a:off x="6023544" y="1916832"/>
            <a:ext cx="292265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int main(){</a:t>
            </a:r>
            <a:br>
              <a:rPr lang="en-US" altLang="zh-TW" dirty="0" smtClean="0"/>
            </a:br>
            <a:r>
              <a:rPr lang="en-US" altLang="zh-TW" dirty="0" smtClean="0"/>
              <a:t>   int x;</a:t>
            </a:r>
            <a:br>
              <a:rPr lang="en-US" altLang="zh-TW" dirty="0" smtClean="0"/>
            </a:br>
            <a:r>
              <a:rPr lang="en-US" altLang="zh-TW" dirty="0" smtClean="0"/>
              <a:t>   </a:t>
            </a:r>
            <a:r>
              <a:rPr lang="en-US" altLang="zh-TW" dirty="0" err="1" smtClean="0"/>
              <a:t>cout</a:t>
            </a:r>
            <a:r>
              <a:rPr lang="en-US" altLang="zh-TW" dirty="0" smtClean="0"/>
              <a:t> &lt;&lt; "Input a number:";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   </a:t>
            </a:r>
            <a:r>
              <a:rPr lang="en-US" altLang="zh-TW" dirty="0" err="1" smtClean="0"/>
              <a:t>cin</a:t>
            </a:r>
            <a:r>
              <a:rPr lang="en-US" altLang="zh-TW" dirty="0" smtClean="0"/>
              <a:t> &gt;&gt; x;</a:t>
            </a:r>
            <a:endParaRPr lang="en-US" altLang="zh-TW" dirty="0" smtClean="0"/>
          </a:p>
          <a:p>
            <a:r>
              <a:rPr lang="en-US" altLang="zh-TW" dirty="0" smtClean="0"/>
              <a:t>   f(x);</a:t>
            </a:r>
          </a:p>
          <a:p>
            <a:r>
              <a:rPr lang="en-US" altLang="zh-TW" dirty="0" smtClean="0"/>
              <a:t>   </a:t>
            </a:r>
            <a:r>
              <a:rPr lang="en-US" altLang="zh-TW" dirty="0" err="1" smtClean="0"/>
              <a:t>cout</a:t>
            </a:r>
            <a:r>
              <a:rPr lang="en-US" altLang="zh-TW" dirty="0" smtClean="0"/>
              <a:t> &lt;&lt; "x=" &lt;&lt; x &lt;&lt; </a:t>
            </a:r>
            <a:r>
              <a:rPr lang="en-US" altLang="zh-TW" dirty="0" err="1" smtClean="0"/>
              <a:t>endl</a:t>
            </a:r>
            <a:r>
              <a:rPr lang="en-US" altLang="zh-TW" dirty="0" smtClean="0"/>
              <a:t>;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   return(0);</a:t>
            </a:r>
            <a:br>
              <a:rPr lang="en-US" altLang="zh-TW" dirty="0" smtClean="0"/>
            </a:br>
            <a:r>
              <a:rPr lang="en-US" altLang="zh-TW" dirty="0" smtClean="0"/>
              <a:t>}</a:t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void f(int *a){</a:t>
            </a:r>
            <a:br>
              <a:rPr lang="en-US" altLang="zh-TW" dirty="0" smtClean="0"/>
            </a:br>
            <a:r>
              <a:rPr lang="en-US" altLang="zh-TW" dirty="0" smtClean="0"/>
              <a:t>   a=a+1;</a:t>
            </a:r>
            <a:br>
              <a:rPr lang="en-US" altLang="zh-TW" dirty="0" smtClean="0"/>
            </a:br>
            <a:r>
              <a:rPr lang="en-US" altLang="zh-TW" dirty="0" smtClean="0"/>
              <a:t>}</a:t>
            </a:r>
            <a:endParaRPr lang="zh-TW" altLang="en-US" dirty="0"/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3716742"/>
              </p:ext>
            </p:extLst>
          </p:nvPr>
        </p:nvGraphicFramePr>
        <p:xfrm>
          <a:off x="4283968" y="1916832"/>
          <a:ext cx="1296144" cy="35763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59080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1400" dirty="0" smtClean="0"/>
                        <a:t>記憶體</a:t>
                      </a:r>
                      <a:endParaRPr lang="zh-TW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4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 smtClean="0"/>
                        <a:t>內容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dirty="0" smtClean="0"/>
                        <a:t>位址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rgbClr val="0000FF"/>
                          </a:solidFill>
                        </a:rPr>
                        <a:t>4</a:t>
                      </a:r>
                      <a:endParaRPr lang="zh-TW" altLang="en-US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b="1" dirty="0" smtClean="0">
                          <a:solidFill>
                            <a:srgbClr val="FF0000"/>
                          </a:solidFill>
                        </a:rPr>
                        <a:t>100</a:t>
                      </a:r>
                      <a:endParaRPr lang="zh-TW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916832"/>
            <a:ext cx="3078747" cy="3261643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>
            <a:off x="286952" y="2231152"/>
            <a:ext cx="17828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Input a number: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3978492" y="3267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</a:t>
            </a:r>
            <a:endParaRPr lang="zh-TW" altLang="en-US" dirty="0"/>
          </a:p>
        </p:txBody>
      </p:sp>
      <p:sp>
        <p:nvSpPr>
          <p:cNvPr id="26" name="文字方塊 25"/>
          <p:cNvSpPr txBox="1"/>
          <p:nvPr/>
        </p:nvSpPr>
        <p:spPr>
          <a:xfrm>
            <a:off x="1916848" y="225843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3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6228184" y="4724242"/>
            <a:ext cx="1008112" cy="265994"/>
          </a:xfrm>
          <a:prstGeom prst="rect">
            <a:avLst/>
          </a:prstGeom>
          <a:solidFill>
            <a:srgbClr val="FF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200" dirty="0"/>
          </a:p>
        </p:txBody>
      </p:sp>
      <p:sp>
        <p:nvSpPr>
          <p:cNvPr id="13" name="矩形 12"/>
          <p:cNvSpPr/>
          <p:nvPr/>
        </p:nvSpPr>
        <p:spPr>
          <a:xfrm>
            <a:off x="6052088" y="4997960"/>
            <a:ext cx="792088" cy="265994"/>
          </a:xfrm>
          <a:prstGeom prst="rect">
            <a:avLst/>
          </a:prstGeom>
          <a:solidFill>
            <a:srgbClr val="FF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200" dirty="0"/>
          </a:p>
        </p:txBody>
      </p:sp>
      <p:sp>
        <p:nvSpPr>
          <p:cNvPr id="14" name="文字方塊 13"/>
          <p:cNvSpPr txBox="1"/>
          <p:nvPr/>
        </p:nvSpPr>
        <p:spPr>
          <a:xfrm>
            <a:off x="3714066" y="3267256"/>
            <a:ext cx="396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a</a:t>
            </a:r>
            <a:r>
              <a:rPr lang="zh-TW" altLang="en-US" dirty="0" smtClean="0"/>
              <a:t> </a:t>
            </a:r>
            <a:r>
              <a:rPr lang="en-US" altLang="zh-TW" dirty="0" smtClean="0"/>
              <a:t>,</a:t>
            </a:r>
            <a:endParaRPr lang="zh-TW" altLang="en-US" dirty="0"/>
          </a:p>
        </p:txBody>
      </p:sp>
      <p:sp>
        <p:nvSpPr>
          <p:cNvPr id="15" name="標題 1"/>
          <p:cNvSpPr txBox="1">
            <a:spLocks/>
          </p:cNvSpPr>
          <p:nvPr/>
        </p:nvSpPr>
        <p:spPr>
          <a:xfrm>
            <a:off x="3055418" y="332656"/>
            <a:ext cx="4248472" cy="1470025"/>
          </a:xfrm>
          <a:prstGeom prst="rect">
            <a:avLst/>
          </a:prstGeom>
        </p:spPr>
        <p:txBody>
          <a:bodyPr vert="horz" rtlCol="0" anchor="ctr" anchorCtr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8890">
              <a:contourClr>
                <a:schemeClr val="accent3">
                  <a:shade val="55000"/>
                </a:schemeClr>
              </a:contourClr>
            </a:sp3d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4400" b="1" kern="1200" cap="all" spc="50" dirty="0">
                <a:ln w="158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1750" dir="3600000" algn="tl" rotWithShape="0">
                    <a:srgbClr val="000000">
                      <a:alpha val="6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latinLnBrk="0" hangingPunct="1">
              <a:defRPr kumimoji="0">
                <a:solidFill>
                  <a:schemeClr val="tx2"/>
                </a:solidFill>
              </a:defRPr>
            </a:lvl2pPr>
            <a:lvl3pPr eaLnBrk="1" latinLnBrk="0" hangingPunct="1">
              <a:defRPr kumimoji="0">
                <a:solidFill>
                  <a:schemeClr val="tx2"/>
                </a:solidFill>
              </a:defRPr>
            </a:lvl3pPr>
            <a:lvl4pPr eaLnBrk="1" latinLnBrk="0" hangingPunct="1">
              <a:defRPr kumimoji="0">
                <a:solidFill>
                  <a:schemeClr val="tx2"/>
                </a:solidFill>
              </a:defRPr>
            </a:lvl4pPr>
            <a:lvl5pPr eaLnBrk="1" latinLnBrk="0" hangingPunct="1">
              <a:defRPr kumimoji="0">
                <a:solidFill>
                  <a:schemeClr val="tx2"/>
                </a:solidFill>
              </a:defRPr>
            </a:lvl5pPr>
            <a:lvl6pPr eaLnBrk="1" latinLnBrk="0" hangingPunct="1">
              <a:defRPr kumimoji="0">
                <a:solidFill>
                  <a:schemeClr val="tx2"/>
                </a:solidFill>
              </a:defRPr>
            </a:lvl6pPr>
            <a:lvl7pPr eaLnBrk="1" latinLnBrk="0" hangingPunct="1">
              <a:defRPr kumimoji="0">
                <a:solidFill>
                  <a:schemeClr val="tx2"/>
                </a:solidFill>
              </a:defRPr>
            </a:lvl7pPr>
            <a:lvl8pPr eaLnBrk="1" latinLnBrk="0" hangingPunct="1">
              <a:defRPr kumimoji="0">
                <a:solidFill>
                  <a:schemeClr val="tx2"/>
                </a:solidFill>
              </a:defRPr>
            </a:lvl8pPr>
            <a:lvl9pPr eaLnBrk="1" latinLnBrk="0" hangingPunct="1">
              <a:defRPr kumimoji="0">
                <a:solidFill>
                  <a:schemeClr val="tx2"/>
                </a:solidFill>
              </a:defRPr>
            </a:lvl9pPr>
          </a:lstStyle>
          <a:p>
            <a:r>
              <a:rPr lang="zh-TW" altLang="en-US" dirty="0" smtClean="0"/>
              <a:t>類型 </a:t>
            </a:r>
            <a:r>
              <a:rPr lang="en-US" altLang="zh-TW" sz="2800" dirty="0" smtClean="0"/>
              <a:t>(</a:t>
            </a:r>
            <a:r>
              <a:rPr lang="zh-TW" altLang="en-US" sz="2800" dirty="0" smtClean="0"/>
              <a:t>傳</a:t>
            </a:r>
            <a:r>
              <a:rPr lang="zh-TW" altLang="en-US" sz="2800" dirty="0"/>
              <a:t>參考</a:t>
            </a:r>
            <a:r>
              <a:rPr lang="zh-TW" altLang="en-US" sz="2800" dirty="0" smtClean="0"/>
              <a:t>呼叫</a:t>
            </a:r>
            <a:r>
              <a:rPr lang="en-US" altLang="zh-TW" sz="2800" dirty="0" smtClean="0"/>
              <a:t>)</a:t>
            </a:r>
            <a:endParaRPr lang="zh-TW" altLang="en-US" sz="2800" dirty="0">
              <a:solidFill>
                <a:srgbClr val="680000"/>
              </a:solidFill>
            </a:endParaRPr>
          </a:p>
        </p:txBody>
      </p:sp>
      <p:sp>
        <p:nvSpPr>
          <p:cNvPr id="17" name="文字方塊 16"/>
          <p:cNvSpPr txBox="1"/>
          <p:nvPr/>
        </p:nvSpPr>
        <p:spPr>
          <a:xfrm>
            <a:off x="1187624" y="682947"/>
            <a:ext cx="23718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4400" dirty="0" smtClean="0">
                <a:solidFill>
                  <a:schemeClr val="bg1"/>
                </a:solidFill>
              </a:rPr>
              <a:t>function </a:t>
            </a:r>
            <a:endParaRPr lang="zh-TW" altLang="en-US" sz="4400" dirty="0">
              <a:solidFill>
                <a:schemeClr val="bg1"/>
              </a:solidFill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6641530" y="899716"/>
            <a:ext cx="1958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800" dirty="0" smtClean="0">
                <a:solidFill>
                  <a:schemeClr val="bg1"/>
                </a:solidFill>
              </a:rPr>
              <a:t>C++</a:t>
            </a:r>
            <a:r>
              <a:rPr lang="zh-TW" altLang="en-US" sz="2800" dirty="0" smtClean="0">
                <a:solidFill>
                  <a:schemeClr val="bg1"/>
                </a:solidFill>
              </a:rPr>
              <a:t>才有</a:t>
            </a:r>
            <a:r>
              <a:rPr lang="en-US" altLang="zh-TW" sz="2800" dirty="0" smtClean="0">
                <a:solidFill>
                  <a:schemeClr val="bg1"/>
                </a:solidFill>
              </a:rPr>
              <a:t> </a:t>
            </a:r>
            <a:endParaRPr lang="zh-TW" alt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0038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6" grpId="1" animBg="1"/>
      <p:bldP spid="1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矩形 65"/>
          <p:cNvSpPr/>
          <p:nvPr/>
        </p:nvSpPr>
        <p:spPr>
          <a:xfrm>
            <a:off x="6023544" y="1916832"/>
            <a:ext cx="2922656" cy="338892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文字方塊 11"/>
          <p:cNvSpPr txBox="1"/>
          <p:nvPr/>
        </p:nvSpPr>
        <p:spPr>
          <a:xfrm>
            <a:off x="6023544" y="1916832"/>
            <a:ext cx="292265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int main(){</a:t>
            </a:r>
            <a:br>
              <a:rPr lang="en-US" altLang="zh-TW" dirty="0" smtClean="0"/>
            </a:br>
            <a:r>
              <a:rPr lang="en-US" altLang="zh-TW" dirty="0" smtClean="0"/>
              <a:t>   int x;</a:t>
            </a:r>
            <a:br>
              <a:rPr lang="en-US" altLang="zh-TW" dirty="0" smtClean="0"/>
            </a:br>
            <a:r>
              <a:rPr lang="en-US" altLang="zh-TW" dirty="0" smtClean="0"/>
              <a:t>   </a:t>
            </a:r>
            <a:r>
              <a:rPr lang="en-US" altLang="zh-TW" dirty="0" err="1" smtClean="0"/>
              <a:t>cout</a:t>
            </a:r>
            <a:r>
              <a:rPr lang="en-US" altLang="zh-TW" dirty="0" smtClean="0"/>
              <a:t> &lt;&lt; "Input a number:";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   </a:t>
            </a:r>
            <a:r>
              <a:rPr lang="en-US" altLang="zh-TW" dirty="0" err="1" smtClean="0"/>
              <a:t>cin</a:t>
            </a:r>
            <a:r>
              <a:rPr lang="en-US" altLang="zh-TW" dirty="0" smtClean="0"/>
              <a:t> &gt;&gt; x;</a:t>
            </a:r>
            <a:endParaRPr lang="en-US" altLang="zh-TW" dirty="0" smtClean="0"/>
          </a:p>
          <a:p>
            <a:r>
              <a:rPr lang="en-US" altLang="zh-TW" dirty="0" smtClean="0"/>
              <a:t>   f(x);</a:t>
            </a:r>
          </a:p>
          <a:p>
            <a:r>
              <a:rPr lang="en-US" altLang="zh-TW" dirty="0" smtClean="0"/>
              <a:t>   </a:t>
            </a:r>
            <a:r>
              <a:rPr lang="en-US" altLang="zh-TW" dirty="0" err="1" smtClean="0"/>
              <a:t>cout</a:t>
            </a:r>
            <a:r>
              <a:rPr lang="en-US" altLang="zh-TW" dirty="0" smtClean="0"/>
              <a:t> &lt;&lt; "x=" &lt;&lt; x &lt;&lt; </a:t>
            </a:r>
            <a:r>
              <a:rPr lang="en-US" altLang="zh-TW" dirty="0" err="1" smtClean="0"/>
              <a:t>endl</a:t>
            </a:r>
            <a:r>
              <a:rPr lang="en-US" altLang="zh-TW" dirty="0" smtClean="0"/>
              <a:t>;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   return(0);</a:t>
            </a:r>
            <a:br>
              <a:rPr lang="en-US" altLang="zh-TW" dirty="0" smtClean="0"/>
            </a:br>
            <a:r>
              <a:rPr lang="en-US" altLang="zh-TW" dirty="0" smtClean="0"/>
              <a:t>}</a:t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void f(int *a){</a:t>
            </a:r>
            <a:br>
              <a:rPr lang="en-US" altLang="zh-TW" dirty="0" smtClean="0"/>
            </a:br>
            <a:r>
              <a:rPr lang="en-US" altLang="zh-TW" dirty="0" smtClean="0"/>
              <a:t>    a=a+1;</a:t>
            </a:r>
            <a:br>
              <a:rPr lang="en-US" altLang="zh-TW" dirty="0" smtClean="0"/>
            </a:br>
            <a:r>
              <a:rPr lang="en-US" altLang="zh-TW" dirty="0" smtClean="0"/>
              <a:t>}</a:t>
            </a:r>
            <a:endParaRPr lang="zh-TW" altLang="en-US" dirty="0"/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5747947"/>
              </p:ext>
            </p:extLst>
          </p:nvPr>
        </p:nvGraphicFramePr>
        <p:xfrm>
          <a:off x="4283968" y="1916832"/>
          <a:ext cx="1296144" cy="35763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59080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1400" dirty="0" smtClean="0"/>
                        <a:t>記憶體</a:t>
                      </a:r>
                      <a:endParaRPr lang="zh-TW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4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 smtClean="0"/>
                        <a:t>內容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dirty="0" smtClean="0"/>
                        <a:t>位址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100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916832"/>
            <a:ext cx="3078747" cy="3261643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>
            <a:off x="286952" y="2231152"/>
            <a:ext cx="17828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Input a number: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3978492" y="3267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</a:t>
            </a:r>
            <a:endParaRPr lang="zh-TW" altLang="en-US" dirty="0"/>
          </a:p>
        </p:txBody>
      </p:sp>
      <p:sp>
        <p:nvSpPr>
          <p:cNvPr id="26" name="文字方塊 25"/>
          <p:cNvSpPr txBox="1"/>
          <p:nvPr/>
        </p:nvSpPr>
        <p:spPr>
          <a:xfrm>
            <a:off x="1916848" y="225843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3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6228184" y="3358998"/>
            <a:ext cx="2664296" cy="265994"/>
          </a:xfrm>
          <a:prstGeom prst="rect">
            <a:avLst/>
          </a:prstGeom>
          <a:solidFill>
            <a:srgbClr val="FF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200" dirty="0"/>
          </a:p>
        </p:txBody>
      </p:sp>
      <p:sp>
        <p:nvSpPr>
          <p:cNvPr id="13" name="矩形 12"/>
          <p:cNvSpPr/>
          <p:nvPr/>
        </p:nvSpPr>
        <p:spPr>
          <a:xfrm>
            <a:off x="6228184" y="3646905"/>
            <a:ext cx="1080120" cy="265994"/>
          </a:xfrm>
          <a:prstGeom prst="rect">
            <a:avLst/>
          </a:prstGeom>
          <a:solidFill>
            <a:srgbClr val="FF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200" dirty="0"/>
          </a:p>
        </p:txBody>
      </p:sp>
      <p:sp>
        <p:nvSpPr>
          <p:cNvPr id="14" name="文字方塊 13"/>
          <p:cNvSpPr txBox="1"/>
          <p:nvPr/>
        </p:nvSpPr>
        <p:spPr>
          <a:xfrm>
            <a:off x="281297" y="2627768"/>
            <a:ext cx="553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x=4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5" name="標題 1"/>
          <p:cNvSpPr txBox="1">
            <a:spLocks/>
          </p:cNvSpPr>
          <p:nvPr/>
        </p:nvSpPr>
        <p:spPr>
          <a:xfrm>
            <a:off x="3055418" y="332656"/>
            <a:ext cx="4248472" cy="1470025"/>
          </a:xfrm>
          <a:prstGeom prst="rect">
            <a:avLst/>
          </a:prstGeom>
        </p:spPr>
        <p:txBody>
          <a:bodyPr vert="horz" rtlCol="0" anchor="ctr" anchorCtr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8890">
              <a:contourClr>
                <a:schemeClr val="accent3">
                  <a:shade val="55000"/>
                </a:schemeClr>
              </a:contourClr>
            </a:sp3d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4400" b="1" kern="1200" cap="all" spc="50" dirty="0">
                <a:ln w="158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1750" dir="3600000" algn="tl" rotWithShape="0">
                    <a:srgbClr val="000000">
                      <a:alpha val="6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latinLnBrk="0" hangingPunct="1">
              <a:defRPr kumimoji="0">
                <a:solidFill>
                  <a:schemeClr val="tx2"/>
                </a:solidFill>
              </a:defRPr>
            </a:lvl2pPr>
            <a:lvl3pPr eaLnBrk="1" latinLnBrk="0" hangingPunct="1">
              <a:defRPr kumimoji="0">
                <a:solidFill>
                  <a:schemeClr val="tx2"/>
                </a:solidFill>
              </a:defRPr>
            </a:lvl3pPr>
            <a:lvl4pPr eaLnBrk="1" latinLnBrk="0" hangingPunct="1">
              <a:defRPr kumimoji="0">
                <a:solidFill>
                  <a:schemeClr val="tx2"/>
                </a:solidFill>
              </a:defRPr>
            </a:lvl4pPr>
            <a:lvl5pPr eaLnBrk="1" latinLnBrk="0" hangingPunct="1">
              <a:defRPr kumimoji="0">
                <a:solidFill>
                  <a:schemeClr val="tx2"/>
                </a:solidFill>
              </a:defRPr>
            </a:lvl5pPr>
            <a:lvl6pPr eaLnBrk="1" latinLnBrk="0" hangingPunct="1">
              <a:defRPr kumimoji="0">
                <a:solidFill>
                  <a:schemeClr val="tx2"/>
                </a:solidFill>
              </a:defRPr>
            </a:lvl6pPr>
            <a:lvl7pPr eaLnBrk="1" latinLnBrk="0" hangingPunct="1">
              <a:defRPr kumimoji="0">
                <a:solidFill>
                  <a:schemeClr val="tx2"/>
                </a:solidFill>
              </a:defRPr>
            </a:lvl7pPr>
            <a:lvl8pPr eaLnBrk="1" latinLnBrk="0" hangingPunct="1">
              <a:defRPr kumimoji="0">
                <a:solidFill>
                  <a:schemeClr val="tx2"/>
                </a:solidFill>
              </a:defRPr>
            </a:lvl8pPr>
            <a:lvl9pPr eaLnBrk="1" latinLnBrk="0" hangingPunct="1">
              <a:defRPr kumimoji="0">
                <a:solidFill>
                  <a:schemeClr val="tx2"/>
                </a:solidFill>
              </a:defRPr>
            </a:lvl9pPr>
          </a:lstStyle>
          <a:p>
            <a:r>
              <a:rPr lang="zh-TW" altLang="en-US" dirty="0" smtClean="0"/>
              <a:t>類型 </a:t>
            </a:r>
            <a:r>
              <a:rPr lang="en-US" altLang="zh-TW" sz="2800" dirty="0" smtClean="0"/>
              <a:t>(</a:t>
            </a:r>
            <a:r>
              <a:rPr lang="zh-TW" altLang="en-US" sz="2800" dirty="0" smtClean="0"/>
              <a:t>傳</a:t>
            </a:r>
            <a:r>
              <a:rPr lang="zh-TW" altLang="en-US" sz="2800" dirty="0"/>
              <a:t>參考</a:t>
            </a:r>
            <a:r>
              <a:rPr lang="zh-TW" altLang="en-US" sz="2800" dirty="0" smtClean="0"/>
              <a:t>呼叫</a:t>
            </a:r>
            <a:r>
              <a:rPr lang="en-US" altLang="zh-TW" sz="2800" dirty="0" smtClean="0"/>
              <a:t>)</a:t>
            </a:r>
            <a:endParaRPr lang="zh-TW" altLang="en-US" sz="2800" dirty="0">
              <a:solidFill>
                <a:srgbClr val="680000"/>
              </a:solidFill>
            </a:endParaRPr>
          </a:p>
        </p:txBody>
      </p:sp>
      <p:sp>
        <p:nvSpPr>
          <p:cNvPr id="17" name="文字方塊 16"/>
          <p:cNvSpPr txBox="1"/>
          <p:nvPr/>
        </p:nvSpPr>
        <p:spPr>
          <a:xfrm>
            <a:off x="1187624" y="682947"/>
            <a:ext cx="23718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4400" dirty="0" smtClean="0">
                <a:solidFill>
                  <a:schemeClr val="bg1"/>
                </a:solidFill>
              </a:rPr>
              <a:t>function </a:t>
            </a:r>
            <a:endParaRPr lang="zh-TW" altLang="en-US" sz="4400" dirty="0">
              <a:solidFill>
                <a:schemeClr val="bg1"/>
              </a:solidFill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6641530" y="899716"/>
            <a:ext cx="1958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800" dirty="0" smtClean="0">
                <a:solidFill>
                  <a:schemeClr val="bg1"/>
                </a:solidFill>
              </a:rPr>
              <a:t>C++</a:t>
            </a:r>
            <a:r>
              <a:rPr lang="zh-TW" altLang="en-US" sz="2800" dirty="0" smtClean="0">
                <a:solidFill>
                  <a:schemeClr val="bg1"/>
                </a:solidFill>
              </a:rPr>
              <a:t>才有</a:t>
            </a:r>
            <a:r>
              <a:rPr lang="en-US" altLang="zh-TW" sz="2800" dirty="0" smtClean="0">
                <a:solidFill>
                  <a:schemeClr val="bg1"/>
                </a:solidFill>
              </a:rPr>
              <a:t> </a:t>
            </a:r>
            <a:endParaRPr lang="zh-TW" alt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2199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6" grpId="1" animBg="1"/>
      <p:bldP spid="1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標題 1"/>
          <p:cNvSpPr txBox="1">
            <a:spLocks/>
          </p:cNvSpPr>
          <p:nvPr/>
        </p:nvSpPr>
        <p:spPr>
          <a:xfrm>
            <a:off x="1406493" y="1742951"/>
            <a:ext cx="6336704" cy="1470025"/>
          </a:xfrm>
          <a:prstGeom prst="rect">
            <a:avLst/>
          </a:prstGeom>
        </p:spPr>
        <p:txBody>
          <a:bodyPr vert="horz" rtlCol="0" anchor="ctr" anchorCtr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8890">
              <a:contourClr>
                <a:schemeClr val="accent3">
                  <a:shade val="55000"/>
                </a:schemeClr>
              </a:contourClr>
            </a:sp3d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4400" b="1" kern="1200" cap="all" spc="50" dirty="0">
                <a:ln w="158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1750" dir="3600000" algn="tl" rotWithShape="0">
                    <a:srgbClr val="000000">
                      <a:alpha val="6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latinLnBrk="0" hangingPunct="1">
              <a:defRPr kumimoji="0">
                <a:solidFill>
                  <a:schemeClr val="tx2"/>
                </a:solidFill>
              </a:defRPr>
            </a:lvl2pPr>
            <a:lvl3pPr eaLnBrk="1" latinLnBrk="0" hangingPunct="1">
              <a:defRPr kumimoji="0">
                <a:solidFill>
                  <a:schemeClr val="tx2"/>
                </a:solidFill>
              </a:defRPr>
            </a:lvl3pPr>
            <a:lvl4pPr eaLnBrk="1" latinLnBrk="0" hangingPunct="1">
              <a:defRPr kumimoji="0">
                <a:solidFill>
                  <a:schemeClr val="tx2"/>
                </a:solidFill>
              </a:defRPr>
            </a:lvl4pPr>
            <a:lvl5pPr eaLnBrk="1" latinLnBrk="0" hangingPunct="1">
              <a:defRPr kumimoji="0">
                <a:solidFill>
                  <a:schemeClr val="tx2"/>
                </a:solidFill>
              </a:defRPr>
            </a:lvl5pPr>
            <a:lvl6pPr eaLnBrk="1" latinLnBrk="0" hangingPunct="1">
              <a:defRPr kumimoji="0">
                <a:solidFill>
                  <a:schemeClr val="tx2"/>
                </a:solidFill>
              </a:defRPr>
            </a:lvl6pPr>
            <a:lvl7pPr eaLnBrk="1" latinLnBrk="0" hangingPunct="1">
              <a:defRPr kumimoji="0">
                <a:solidFill>
                  <a:schemeClr val="tx2"/>
                </a:solidFill>
              </a:defRPr>
            </a:lvl7pPr>
            <a:lvl8pPr eaLnBrk="1" latinLnBrk="0" hangingPunct="1">
              <a:defRPr kumimoji="0">
                <a:solidFill>
                  <a:schemeClr val="tx2"/>
                </a:solidFill>
              </a:defRPr>
            </a:lvl8pPr>
            <a:lvl9pPr eaLnBrk="1" latinLnBrk="0" hangingPunct="1">
              <a:defRPr kumimoji="0">
                <a:solidFill>
                  <a:schemeClr val="tx2"/>
                </a:solidFill>
              </a:defRPr>
            </a:lvl9pPr>
          </a:lstStyle>
          <a:p>
            <a:r>
              <a:rPr lang="zh-TW" altLang="en-US" sz="9600" dirty="0" smtClean="0">
                <a:solidFill>
                  <a:schemeClr val="tx1"/>
                </a:solidFill>
              </a:rPr>
              <a:t>謝謝收看</a:t>
            </a:r>
            <a:endParaRPr lang="zh-TW" altLang="en-US" sz="9600" dirty="0">
              <a:solidFill>
                <a:schemeClr val="tx1"/>
              </a:solidFill>
            </a:endParaRPr>
          </a:p>
        </p:txBody>
      </p:sp>
      <p:sp>
        <p:nvSpPr>
          <p:cNvPr id="17" name="文字方塊 16"/>
          <p:cNvSpPr txBox="1"/>
          <p:nvPr/>
        </p:nvSpPr>
        <p:spPr>
          <a:xfrm>
            <a:off x="1724281" y="4256504"/>
            <a:ext cx="60486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400" dirty="0">
                <a:hlinkClick r:id="rId2"/>
              </a:rPr>
              <a:t>http://163.32.98.15/teacher/benme/cpp/</a:t>
            </a:r>
            <a:endParaRPr lang="zh-TW" alt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1458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矩形 65"/>
          <p:cNvSpPr/>
          <p:nvPr/>
        </p:nvSpPr>
        <p:spPr>
          <a:xfrm>
            <a:off x="5102344" y="2056296"/>
            <a:ext cx="3888432" cy="316835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7" name="矩形 66"/>
          <p:cNvSpPr/>
          <p:nvPr/>
        </p:nvSpPr>
        <p:spPr>
          <a:xfrm>
            <a:off x="8054257" y="3297808"/>
            <a:ext cx="795600" cy="5704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/>
              <a:t>執行</a:t>
            </a:r>
            <a:r>
              <a:rPr lang="zh-TW" altLang="en-US" sz="1200" dirty="0" smtClean="0"/>
              <a:t>區</a:t>
            </a:r>
            <a:r>
              <a:rPr lang="en-US" altLang="zh-TW" sz="1200" dirty="0" smtClean="0"/>
              <a:t>2</a:t>
            </a:r>
            <a:endParaRPr lang="zh-TW" altLang="en-US" sz="1200" dirty="0"/>
          </a:p>
        </p:txBody>
      </p:sp>
      <p:cxnSp>
        <p:nvCxnSpPr>
          <p:cNvPr id="68" name="直線單箭頭接點 67"/>
          <p:cNvCxnSpPr>
            <a:stCxn id="69" idx="2"/>
          </p:cNvCxnSpPr>
          <p:nvPr/>
        </p:nvCxnSpPr>
        <p:spPr>
          <a:xfrm>
            <a:off x="8452472" y="2889450"/>
            <a:ext cx="0" cy="33701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矩形 68"/>
          <p:cNvSpPr/>
          <p:nvPr/>
        </p:nvSpPr>
        <p:spPr>
          <a:xfrm>
            <a:off x="8054672" y="2319006"/>
            <a:ext cx="795600" cy="5704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/>
              <a:t>程式區</a:t>
            </a:r>
            <a:r>
              <a:rPr lang="zh-TW" altLang="en-US" sz="1200" dirty="0" smtClean="0"/>
              <a:t>塊</a:t>
            </a:r>
            <a:endParaRPr lang="zh-TW" altLang="en-US" sz="1200" dirty="0"/>
          </a:p>
        </p:txBody>
      </p:sp>
      <p:cxnSp>
        <p:nvCxnSpPr>
          <p:cNvPr id="70" name="直線單箭頭接點 69"/>
          <p:cNvCxnSpPr/>
          <p:nvPr/>
        </p:nvCxnSpPr>
        <p:spPr>
          <a:xfrm>
            <a:off x="8471140" y="3934149"/>
            <a:ext cx="0" cy="33701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矩形 70"/>
          <p:cNvSpPr/>
          <p:nvPr/>
        </p:nvSpPr>
        <p:spPr>
          <a:xfrm>
            <a:off x="8080960" y="4325979"/>
            <a:ext cx="795600" cy="5704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 smtClean="0"/>
              <a:t>執行區</a:t>
            </a:r>
            <a:r>
              <a:rPr lang="en-US" altLang="zh-TW" sz="1200" dirty="0" smtClean="0"/>
              <a:t>1</a:t>
            </a:r>
            <a:endParaRPr lang="zh-TW" altLang="en-US" sz="1200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5223575" y="2420888"/>
            <a:ext cx="286649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err="1"/>
              <a:t>cout</a:t>
            </a:r>
            <a:r>
              <a:rPr lang="en-US" altLang="zh-TW" dirty="0"/>
              <a:t> &lt;&lt; "Input a number:";</a:t>
            </a:r>
            <a:br>
              <a:rPr lang="en-US" altLang="zh-TW" dirty="0"/>
            </a:br>
            <a:r>
              <a:rPr lang="en-US" altLang="zh-TW" dirty="0" err="1"/>
              <a:t>cin</a:t>
            </a:r>
            <a:r>
              <a:rPr lang="en-US" altLang="zh-TW" dirty="0"/>
              <a:t> &gt;&gt; x;</a:t>
            </a:r>
            <a:endParaRPr lang="en-US" altLang="zh-TW" dirty="0" smtClean="0"/>
          </a:p>
          <a:p>
            <a:r>
              <a:rPr lang="en-US" altLang="zh-TW" dirty="0" smtClean="0"/>
              <a:t>If(x&lt;0)</a:t>
            </a:r>
          </a:p>
          <a:p>
            <a:r>
              <a:rPr lang="en-US" altLang="zh-TW" dirty="0" smtClean="0"/>
              <a:t>     x=x*-1</a:t>
            </a:r>
            <a:r>
              <a:rPr lang="en-US" altLang="zh-TW" dirty="0" smtClean="0"/>
              <a:t>;</a:t>
            </a:r>
            <a:br>
              <a:rPr lang="en-US" altLang="zh-TW" dirty="0" smtClean="0"/>
            </a:br>
            <a:r>
              <a:rPr lang="en-US" altLang="zh-TW" dirty="0" err="1" smtClean="0"/>
              <a:t>cout</a:t>
            </a:r>
            <a:r>
              <a:rPr lang="en-US" altLang="zh-TW" dirty="0" smtClean="0"/>
              <a:t> </a:t>
            </a:r>
            <a:r>
              <a:rPr lang="en-US" altLang="zh-TW" dirty="0"/>
              <a:t>&lt;&lt; "|x</a:t>
            </a:r>
            <a:r>
              <a:rPr lang="en-US" altLang="zh-TW" dirty="0" smtClean="0"/>
              <a:t>|=" &lt;&lt; x;</a:t>
            </a:r>
            <a:endParaRPr lang="zh-TW" altLang="en-US" dirty="0"/>
          </a:p>
        </p:txBody>
      </p:sp>
      <p:sp>
        <p:nvSpPr>
          <p:cNvPr id="51" name="矩形 50"/>
          <p:cNvSpPr/>
          <p:nvPr/>
        </p:nvSpPr>
        <p:spPr>
          <a:xfrm>
            <a:off x="246800" y="4347864"/>
            <a:ext cx="795600" cy="5704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/>
              <a:t>執行</a:t>
            </a:r>
            <a:r>
              <a:rPr lang="zh-TW" altLang="en-US" sz="1200" dirty="0" smtClean="0"/>
              <a:t>區</a:t>
            </a:r>
            <a:r>
              <a:rPr lang="en-US" altLang="zh-TW" sz="1200" dirty="0" smtClean="0"/>
              <a:t>1</a:t>
            </a:r>
            <a:endParaRPr lang="zh-TW" altLang="en-US" sz="1200" dirty="0"/>
          </a:p>
        </p:txBody>
      </p:sp>
      <p:cxnSp>
        <p:nvCxnSpPr>
          <p:cNvPr id="52" name="直線單箭頭接點 51"/>
          <p:cNvCxnSpPr/>
          <p:nvPr/>
        </p:nvCxnSpPr>
        <p:spPr>
          <a:xfrm flipH="1">
            <a:off x="644995" y="3964964"/>
            <a:ext cx="3810" cy="35013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單箭頭接點 54"/>
          <p:cNvCxnSpPr>
            <a:stCxn id="56" idx="2"/>
          </p:cNvCxnSpPr>
          <p:nvPr/>
        </p:nvCxnSpPr>
        <p:spPr>
          <a:xfrm>
            <a:off x="660235" y="2941624"/>
            <a:ext cx="0" cy="33701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矩形 55"/>
          <p:cNvSpPr/>
          <p:nvPr/>
        </p:nvSpPr>
        <p:spPr>
          <a:xfrm>
            <a:off x="262435" y="2371180"/>
            <a:ext cx="795600" cy="5704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/>
              <a:t>程式區</a:t>
            </a:r>
            <a:r>
              <a:rPr lang="zh-TW" altLang="en-US" sz="1200" dirty="0" smtClean="0"/>
              <a:t>塊</a:t>
            </a:r>
            <a:endParaRPr lang="zh-TW" altLang="en-US" sz="1200" dirty="0"/>
          </a:p>
        </p:txBody>
      </p:sp>
      <p:grpSp>
        <p:nvGrpSpPr>
          <p:cNvPr id="9" name="群組 8"/>
          <p:cNvGrpSpPr/>
          <p:nvPr/>
        </p:nvGrpSpPr>
        <p:grpSpPr>
          <a:xfrm>
            <a:off x="352294" y="3303652"/>
            <a:ext cx="609972" cy="609972"/>
            <a:chOff x="627306" y="3511641"/>
            <a:chExt cx="609972" cy="609972"/>
          </a:xfrm>
        </p:grpSpPr>
        <p:sp>
          <p:nvSpPr>
            <p:cNvPr id="58" name="流程圖: 接點 57"/>
            <p:cNvSpPr/>
            <p:nvPr/>
          </p:nvSpPr>
          <p:spPr>
            <a:xfrm>
              <a:off x="627306" y="3511641"/>
              <a:ext cx="609972" cy="609972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59" name="文字方塊 58"/>
            <p:cNvSpPr txBox="1"/>
            <p:nvPr/>
          </p:nvSpPr>
          <p:spPr>
            <a:xfrm>
              <a:off x="751399" y="3555313"/>
              <a:ext cx="37702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400" dirty="0" smtClean="0">
                  <a:solidFill>
                    <a:schemeClr val="bg1"/>
                  </a:solidFill>
                </a:rPr>
                <a:t>A</a:t>
              </a:r>
              <a:endParaRPr lang="zh-TW" altLang="en-US" sz="2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0" name="群組 59"/>
          <p:cNvGrpSpPr/>
          <p:nvPr/>
        </p:nvGrpSpPr>
        <p:grpSpPr>
          <a:xfrm>
            <a:off x="1261770" y="2389848"/>
            <a:ext cx="609972" cy="609972"/>
            <a:chOff x="627306" y="3511641"/>
            <a:chExt cx="609972" cy="609972"/>
          </a:xfrm>
        </p:grpSpPr>
        <p:sp>
          <p:nvSpPr>
            <p:cNvPr id="61" name="流程圖: 接點 60"/>
            <p:cNvSpPr/>
            <p:nvPr/>
          </p:nvSpPr>
          <p:spPr>
            <a:xfrm>
              <a:off x="627306" y="3511641"/>
              <a:ext cx="609972" cy="609972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62" name="文字方塊 61"/>
            <p:cNvSpPr txBox="1"/>
            <p:nvPr/>
          </p:nvSpPr>
          <p:spPr>
            <a:xfrm>
              <a:off x="751399" y="3555313"/>
              <a:ext cx="37702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400" dirty="0" smtClean="0">
                  <a:solidFill>
                    <a:schemeClr val="bg1"/>
                  </a:solidFill>
                </a:rPr>
                <a:t>A</a:t>
              </a:r>
              <a:endParaRPr lang="zh-TW" altLang="en-US" sz="240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63" name="直線單箭頭接點 62"/>
          <p:cNvCxnSpPr/>
          <p:nvPr/>
        </p:nvCxnSpPr>
        <p:spPr>
          <a:xfrm>
            <a:off x="1551516" y="3025550"/>
            <a:ext cx="0" cy="33701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矩形 63"/>
          <p:cNvSpPr/>
          <p:nvPr/>
        </p:nvSpPr>
        <p:spPr>
          <a:xfrm>
            <a:off x="1161336" y="3417380"/>
            <a:ext cx="795600" cy="5704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/>
              <a:t>執行</a:t>
            </a:r>
            <a:r>
              <a:rPr lang="zh-TW" altLang="en-US" sz="1200" dirty="0" smtClean="0"/>
              <a:t>區</a:t>
            </a:r>
            <a:r>
              <a:rPr lang="en-US" altLang="zh-TW" sz="1200" dirty="0" smtClean="0"/>
              <a:t>2</a:t>
            </a:r>
            <a:endParaRPr lang="zh-TW" altLang="en-US" sz="1200" dirty="0"/>
          </a:p>
        </p:txBody>
      </p:sp>
      <p:sp>
        <p:nvSpPr>
          <p:cNvPr id="65" name="矩形 64"/>
          <p:cNvSpPr/>
          <p:nvPr/>
        </p:nvSpPr>
        <p:spPr>
          <a:xfrm>
            <a:off x="1168956" y="4343292"/>
            <a:ext cx="795600" cy="5704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 smtClean="0"/>
              <a:t>返回</a:t>
            </a:r>
            <a:endParaRPr lang="zh-TW" altLang="en-US" sz="1200" dirty="0"/>
          </a:p>
        </p:txBody>
      </p:sp>
      <p:sp>
        <p:nvSpPr>
          <p:cNvPr id="11" name="矩形 10"/>
          <p:cNvSpPr/>
          <p:nvPr/>
        </p:nvSpPr>
        <p:spPr>
          <a:xfrm>
            <a:off x="153224" y="2060848"/>
            <a:ext cx="4680520" cy="316835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31" name="直線單箭頭接點 30"/>
          <p:cNvCxnSpPr/>
          <p:nvPr/>
        </p:nvCxnSpPr>
        <p:spPr>
          <a:xfrm>
            <a:off x="1566756" y="4032496"/>
            <a:ext cx="0" cy="2873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文字方塊 38"/>
          <p:cNvSpPr txBox="1"/>
          <p:nvPr/>
        </p:nvSpPr>
        <p:spPr>
          <a:xfrm>
            <a:off x="2105440" y="2222862"/>
            <a:ext cx="2866490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err="1" smtClean="0"/>
              <a:t>cout</a:t>
            </a:r>
            <a:r>
              <a:rPr lang="en-US" altLang="zh-TW" dirty="0" smtClean="0"/>
              <a:t> &lt;&lt; "Input </a:t>
            </a:r>
            <a:r>
              <a:rPr lang="en-US" altLang="zh-TW" dirty="0" smtClean="0"/>
              <a:t>a number</a:t>
            </a:r>
            <a:r>
              <a:rPr lang="en-US" altLang="zh-TW" dirty="0" smtClean="0"/>
              <a:t>:";</a:t>
            </a:r>
            <a:br>
              <a:rPr lang="en-US" altLang="zh-TW" dirty="0" smtClean="0"/>
            </a:br>
            <a:r>
              <a:rPr lang="en-US" altLang="zh-TW" dirty="0" err="1" smtClean="0"/>
              <a:t>cin</a:t>
            </a:r>
            <a:r>
              <a:rPr lang="en-US" altLang="zh-TW" dirty="0" smtClean="0"/>
              <a:t> &gt;&gt; x;</a:t>
            </a:r>
            <a:endParaRPr lang="en-US" altLang="zh-TW" dirty="0" smtClean="0"/>
          </a:p>
          <a:p>
            <a:r>
              <a:rPr lang="en-US" altLang="zh-TW" dirty="0" smtClean="0"/>
              <a:t>x=absolute(x);</a:t>
            </a:r>
            <a:br>
              <a:rPr lang="en-US" altLang="zh-TW" dirty="0" smtClean="0"/>
            </a:br>
            <a:r>
              <a:rPr lang="en-US" altLang="zh-TW" dirty="0" err="1"/>
              <a:t>cout</a:t>
            </a:r>
            <a:r>
              <a:rPr lang="en-US" altLang="zh-TW" dirty="0"/>
              <a:t> &lt;&lt; "|x|=" &lt;&lt; </a:t>
            </a:r>
            <a:r>
              <a:rPr lang="en-US" altLang="zh-TW" dirty="0" smtClean="0"/>
              <a:t>x;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int absolute(int a){</a:t>
            </a:r>
            <a:br>
              <a:rPr lang="en-US" altLang="zh-TW" dirty="0" smtClean="0"/>
            </a:br>
            <a:r>
              <a:rPr lang="en-US" altLang="zh-TW" dirty="0" smtClean="0"/>
              <a:t>If(a&lt;0</a:t>
            </a:r>
            <a:r>
              <a:rPr lang="en-US" altLang="zh-TW" dirty="0"/>
              <a:t>)</a:t>
            </a:r>
          </a:p>
          <a:p>
            <a:r>
              <a:rPr lang="en-US" altLang="zh-TW" dirty="0"/>
              <a:t>     </a:t>
            </a:r>
            <a:r>
              <a:rPr lang="en-US" altLang="zh-TW" dirty="0" smtClean="0"/>
              <a:t>a=a*-</a:t>
            </a:r>
            <a:r>
              <a:rPr lang="en-US" altLang="zh-TW" dirty="0"/>
              <a:t>1</a:t>
            </a:r>
            <a:r>
              <a:rPr lang="en-US" altLang="zh-TW" dirty="0" smtClean="0"/>
              <a:t>;</a:t>
            </a:r>
            <a:br>
              <a:rPr lang="en-US" altLang="zh-TW" dirty="0" smtClean="0"/>
            </a:br>
            <a:r>
              <a:rPr lang="en-US" altLang="zh-TW" dirty="0" smtClean="0"/>
              <a:t>return(a);</a:t>
            </a:r>
          </a:p>
          <a:p>
            <a:r>
              <a:rPr lang="en-US" altLang="zh-TW" dirty="0"/>
              <a:t>}</a:t>
            </a:r>
            <a:endParaRPr lang="zh-TW" altLang="en-US" dirty="0"/>
          </a:p>
        </p:txBody>
      </p:sp>
      <p:sp>
        <p:nvSpPr>
          <p:cNvPr id="42" name="矩形 41"/>
          <p:cNvSpPr/>
          <p:nvPr/>
        </p:nvSpPr>
        <p:spPr>
          <a:xfrm>
            <a:off x="2105440" y="2235574"/>
            <a:ext cx="2686016" cy="599066"/>
          </a:xfrm>
          <a:prstGeom prst="rect">
            <a:avLst/>
          </a:prstGeom>
          <a:solidFill>
            <a:srgbClr val="FF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200" dirty="0"/>
          </a:p>
        </p:txBody>
      </p:sp>
      <p:sp>
        <p:nvSpPr>
          <p:cNvPr id="43" name="矩形 42"/>
          <p:cNvSpPr/>
          <p:nvPr/>
        </p:nvSpPr>
        <p:spPr>
          <a:xfrm>
            <a:off x="5258407" y="2452300"/>
            <a:ext cx="2678537" cy="578336"/>
          </a:xfrm>
          <a:prstGeom prst="rect">
            <a:avLst/>
          </a:prstGeom>
          <a:solidFill>
            <a:srgbClr val="FF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200" dirty="0"/>
          </a:p>
        </p:txBody>
      </p:sp>
      <p:sp>
        <p:nvSpPr>
          <p:cNvPr id="44" name="標題 1"/>
          <p:cNvSpPr txBox="1">
            <a:spLocks/>
          </p:cNvSpPr>
          <p:nvPr/>
        </p:nvSpPr>
        <p:spPr>
          <a:xfrm>
            <a:off x="3707904" y="332656"/>
            <a:ext cx="4320480" cy="1470025"/>
          </a:xfrm>
          <a:prstGeom prst="rect">
            <a:avLst/>
          </a:prstGeom>
        </p:spPr>
        <p:txBody>
          <a:bodyPr vert="horz" rtlCol="0" anchor="ctr" anchorCtr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8890">
              <a:contourClr>
                <a:schemeClr val="accent3">
                  <a:shade val="55000"/>
                </a:schemeClr>
              </a:contourClr>
            </a:sp3d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4400" b="1" kern="1200" cap="all" spc="50" dirty="0">
                <a:ln w="158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1750" dir="3600000" algn="tl" rotWithShape="0">
                    <a:srgbClr val="000000">
                      <a:alpha val="6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latinLnBrk="0" hangingPunct="1">
              <a:defRPr kumimoji="0">
                <a:solidFill>
                  <a:schemeClr val="tx2"/>
                </a:solidFill>
              </a:defRPr>
            </a:lvl2pPr>
            <a:lvl3pPr eaLnBrk="1" latinLnBrk="0" hangingPunct="1">
              <a:defRPr kumimoji="0">
                <a:solidFill>
                  <a:schemeClr val="tx2"/>
                </a:solidFill>
              </a:defRPr>
            </a:lvl3pPr>
            <a:lvl4pPr eaLnBrk="1" latinLnBrk="0" hangingPunct="1">
              <a:defRPr kumimoji="0">
                <a:solidFill>
                  <a:schemeClr val="tx2"/>
                </a:solidFill>
              </a:defRPr>
            </a:lvl4pPr>
            <a:lvl5pPr eaLnBrk="1" latinLnBrk="0" hangingPunct="1">
              <a:defRPr kumimoji="0">
                <a:solidFill>
                  <a:schemeClr val="tx2"/>
                </a:solidFill>
              </a:defRPr>
            </a:lvl5pPr>
            <a:lvl6pPr eaLnBrk="1" latinLnBrk="0" hangingPunct="1">
              <a:defRPr kumimoji="0">
                <a:solidFill>
                  <a:schemeClr val="tx2"/>
                </a:solidFill>
              </a:defRPr>
            </a:lvl6pPr>
            <a:lvl7pPr eaLnBrk="1" latinLnBrk="0" hangingPunct="1">
              <a:defRPr kumimoji="0">
                <a:solidFill>
                  <a:schemeClr val="tx2"/>
                </a:solidFill>
              </a:defRPr>
            </a:lvl7pPr>
            <a:lvl8pPr eaLnBrk="1" latinLnBrk="0" hangingPunct="1">
              <a:defRPr kumimoji="0">
                <a:solidFill>
                  <a:schemeClr val="tx2"/>
                </a:solidFill>
              </a:defRPr>
            </a:lvl8pPr>
            <a:lvl9pPr eaLnBrk="1" latinLnBrk="0" hangingPunct="1">
              <a:defRPr kumimoji="0">
                <a:solidFill>
                  <a:schemeClr val="tx2"/>
                </a:solidFill>
              </a:defRPr>
            </a:lvl9pPr>
          </a:lstStyle>
          <a:p>
            <a:r>
              <a:rPr lang="zh-TW" altLang="en-US" dirty="0" smtClean="0"/>
              <a:t>等效執行方式</a:t>
            </a:r>
            <a:endParaRPr lang="zh-TW" altLang="en-US" sz="1800" dirty="0"/>
          </a:p>
        </p:txBody>
      </p:sp>
      <p:sp>
        <p:nvSpPr>
          <p:cNvPr id="45" name="文字方塊 44"/>
          <p:cNvSpPr txBox="1"/>
          <p:nvPr/>
        </p:nvSpPr>
        <p:spPr>
          <a:xfrm>
            <a:off x="1835696" y="682947"/>
            <a:ext cx="23718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400" dirty="0" smtClean="0">
                <a:solidFill>
                  <a:schemeClr val="bg1"/>
                </a:solidFill>
              </a:rPr>
              <a:t>function </a:t>
            </a:r>
            <a:endParaRPr lang="zh-TW" altLang="en-US" sz="4400" dirty="0">
              <a:solidFill>
                <a:schemeClr val="bg1"/>
              </a:solidFill>
            </a:endParaRPr>
          </a:p>
        </p:txBody>
      </p:sp>
      <p:sp>
        <p:nvSpPr>
          <p:cNvPr id="46" name="矩形 45"/>
          <p:cNvSpPr/>
          <p:nvPr/>
        </p:nvSpPr>
        <p:spPr>
          <a:xfrm>
            <a:off x="262435" y="2371180"/>
            <a:ext cx="795600" cy="570444"/>
          </a:xfrm>
          <a:prstGeom prst="rect">
            <a:avLst/>
          </a:prstGeom>
          <a:solidFill>
            <a:srgbClr val="FF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200" dirty="0"/>
          </a:p>
        </p:txBody>
      </p:sp>
      <p:sp>
        <p:nvSpPr>
          <p:cNvPr id="47" name="矩形 46"/>
          <p:cNvSpPr/>
          <p:nvPr/>
        </p:nvSpPr>
        <p:spPr>
          <a:xfrm>
            <a:off x="8054672" y="2319006"/>
            <a:ext cx="795600" cy="570444"/>
          </a:xfrm>
          <a:prstGeom prst="rect">
            <a:avLst/>
          </a:prstGeom>
          <a:solidFill>
            <a:srgbClr val="FF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200" dirty="0"/>
          </a:p>
        </p:txBody>
      </p:sp>
      <p:sp>
        <p:nvSpPr>
          <p:cNvPr id="48" name="流程圖: 接點 47"/>
          <p:cNvSpPr/>
          <p:nvPr/>
        </p:nvSpPr>
        <p:spPr>
          <a:xfrm>
            <a:off x="352294" y="3303652"/>
            <a:ext cx="609972" cy="609972"/>
          </a:xfrm>
          <a:prstGeom prst="flowChartConnector">
            <a:avLst/>
          </a:prstGeom>
          <a:solidFill>
            <a:srgbClr val="FF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49" name="流程圖: 接點 48"/>
          <p:cNvSpPr/>
          <p:nvPr/>
        </p:nvSpPr>
        <p:spPr>
          <a:xfrm>
            <a:off x="1261770" y="2389848"/>
            <a:ext cx="609972" cy="609972"/>
          </a:xfrm>
          <a:prstGeom prst="flowChartConnector">
            <a:avLst/>
          </a:prstGeom>
          <a:solidFill>
            <a:srgbClr val="FF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50" name="矩形 49"/>
          <p:cNvSpPr/>
          <p:nvPr/>
        </p:nvSpPr>
        <p:spPr>
          <a:xfrm>
            <a:off x="8054257" y="3297808"/>
            <a:ext cx="795600" cy="570444"/>
          </a:xfrm>
          <a:prstGeom prst="rect">
            <a:avLst/>
          </a:prstGeom>
          <a:solidFill>
            <a:srgbClr val="FF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200" dirty="0"/>
          </a:p>
        </p:txBody>
      </p:sp>
      <p:sp>
        <p:nvSpPr>
          <p:cNvPr id="53" name="矩形 52"/>
          <p:cNvSpPr/>
          <p:nvPr/>
        </p:nvSpPr>
        <p:spPr>
          <a:xfrm>
            <a:off x="5258407" y="3043874"/>
            <a:ext cx="1130658" cy="534282"/>
          </a:xfrm>
          <a:prstGeom prst="rect">
            <a:avLst/>
          </a:prstGeom>
          <a:solidFill>
            <a:srgbClr val="FF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200" dirty="0"/>
          </a:p>
        </p:txBody>
      </p:sp>
      <p:sp>
        <p:nvSpPr>
          <p:cNvPr id="54" name="矩形 53"/>
          <p:cNvSpPr/>
          <p:nvPr/>
        </p:nvSpPr>
        <p:spPr>
          <a:xfrm>
            <a:off x="2411760" y="2824909"/>
            <a:ext cx="1296144" cy="285222"/>
          </a:xfrm>
          <a:prstGeom prst="rect">
            <a:avLst/>
          </a:prstGeom>
          <a:solidFill>
            <a:srgbClr val="FF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200" dirty="0"/>
          </a:p>
        </p:txBody>
      </p:sp>
      <p:sp>
        <p:nvSpPr>
          <p:cNvPr id="72" name="矩形 71"/>
          <p:cNvSpPr/>
          <p:nvPr/>
        </p:nvSpPr>
        <p:spPr>
          <a:xfrm>
            <a:off x="2169440" y="3898216"/>
            <a:ext cx="1106416" cy="570444"/>
          </a:xfrm>
          <a:prstGeom prst="rect">
            <a:avLst/>
          </a:prstGeom>
          <a:solidFill>
            <a:srgbClr val="FF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200" dirty="0"/>
          </a:p>
        </p:txBody>
      </p:sp>
      <p:sp>
        <p:nvSpPr>
          <p:cNvPr id="74" name="矩形 73"/>
          <p:cNvSpPr/>
          <p:nvPr/>
        </p:nvSpPr>
        <p:spPr>
          <a:xfrm>
            <a:off x="1161336" y="3417380"/>
            <a:ext cx="795600" cy="570444"/>
          </a:xfrm>
          <a:prstGeom prst="rect">
            <a:avLst/>
          </a:prstGeom>
          <a:solidFill>
            <a:srgbClr val="FF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200" dirty="0"/>
          </a:p>
        </p:txBody>
      </p:sp>
      <p:sp>
        <p:nvSpPr>
          <p:cNvPr id="75" name="矩形 74"/>
          <p:cNvSpPr/>
          <p:nvPr/>
        </p:nvSpPr>
        <p:spPr>
          <a:xfrm>
            <a:off x="2169440" y="4468660"/>
            <a:ext cx="1106416" cy="285222"/>
          </a:xfrm>
          <a:prstGeom prst="rect">
            <a:avLst/>
          </a:prstGeom>
          <a:solidFill>
            <a:srgbClr val="FF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200" dirty="0"/>
          </a:p>
        </p:txBody>
      </p:sp>
      <p:sp>
        <p:nvSpPr>
          <p:cNvPr id="76" name="矩形 75"/>
          <p:cNvSpPr/>
          <p:nvPr/>
        </p:nvSpPr>
        <p:spPr>
          <a:xfrm>
            <a:off x="1168956" y="4343292"/>
            <a:ext cx="795600" cy="570444"/>
          </a:xfrm>
          <a:prstGeom prst="rect">
            <a:avLst/>
          </a:prstGeom>
          <a:solidFill>
            <a:srgbClr val="FF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925148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2" grpId="1" animBg="1"/>
      <p:bldP spid="43" grpId="0" animBg="1"/>
      <p:bldP spid="43" grpId="1" animBg="1"/>
      <p:bldP spid="46" grpId="0" animBg="1"/>
      <p:bldP spid="46" grpId="1" animBg="1"/>
      <p:bldP spid="47" grpId="0" animBg="1"/>
      <p:bldP spid="47" grpId="1" animBg="1"/>
      <p:bldP spid="48" grpId="0" animBg="1"/>
      <p:bldP spid="48" grpId="1" animBg="1"/>
      <p:bldP spid="49" grpId="0" animBg="1"/>
      <p:bldP spid="49" grpId="1" animBg="1"/>
      <p:bldP spid="50" grpId="0" animBg="1"/>
      <p:bldP spid="50" grpId="1" animBg="1"/>
      <p:bldP spid="53" grpId="0" animBg="1"/>
      <p:bldP spid="53" grpId="1" animBg="1"/>
      <p:bldP spid="54" grpId="0" animBg="1"/>
      <p:bldP spid="54" grpId="1" animBg="1"/>
      <p:bldP spid="72" grpId="0" animBg="1"/>
      <p:bldP spid="72" grpId="1" animBg="1"/>
      <p:bldP spid="74" grpId="0" animBg="1"/>
      <p:bldP spid="74" grpId="1" animBg="1"/>
      <p:bldP spid="75" grpId="0" animBg="1"/>
      <p:bldP spid="7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矩形 65"/>
          <p:cNvSpPr/>
          <p:nvPr/>
        </p:nvSpPr>
        <p:spPr>
          <a:xfrm>
            <a:off x="5102344" y="2056296"/>
            <a:ext cx="3888432" cy="316835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7" name="矩形 66"/>
          <p:cNvSpPr/>
          <p:nvPr/>
        </p:nvSpPr>
        <p:spPr>
          <a:xfrm>
            <a:off x="8054257" y="3297808"/>
            <a:ext cx="795600" cy="5704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/>
              <a:t>執行</a:t>
            </a:r>
            <a:r>
              <a:rPr lang="zh-TW" altLang="en-US" sz="1200" dirty="0" smtClean="0"/>
              <a:t>區</a:t>
            </a:r>
            <a:r>
              <a:rPr lang="en-US" altLang="zh-TW" sz="1200" dirty="0" smtClean="0"/>
              <a:t>2</a:t>
            </a:r>
            <a:endParaRPr lang="zh-TW" altLang="en-US" sz="1200" dirty="0"/>
          </a:p>
        </p:txBody>
      </p:sp>
      <p:cxnSp>
        <p:nvCxnSpPr>
          <p:cNvPr id="68" name="直線單箭頭接點 67"/>
          <p:cNvCxnSpPr>
            <a:stCxn id="69" idx="2"/>
          </p:cNvCxnSpPr>
          <p:nvPr/>
        </p:nvCxnSpPr>
        <p:spPr>
          <a:xfrm>
            <a:off x="8452472" y="2889450"/>
            <a:ext cx="0" cy="33701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矩形 68"/>
          <p:cNvSpPr/>
          <p:nvPr/>
        </p:nvSpPr>
        <p:spPr>
          <a:xfrm>
            <a:off x="8054672" y="2319006"/>
            <a:ext cx="795600" cy="5704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/>
              <a:t>程式區</a:t>
            </a:r>
            <a:r>
              <a:rPr lang="zh-TW" altLang="en-US" sz="1200" dirty="0" smtClean="0"/>
              <a:t>塊</a:t>
            </a:r>
            <a:endParaRPr lang="zh-TW" altLang="en-US" sz="1200" dirty="0"/>
          </a:p>
        </p:txBody>
      </p:sp>
      <p:cxnSp>
        <p:nvCxnSpPr>
          <p:cNvPr id="70" name="直線單箭頭接點 69"/>
          <p:cNvCxnSpPr/>
          <p:nvPr/>
        </p:nvCxnSpPr>
        <p:spPr>
          <a:xfrm>
            <a:off x="8471140" y="3934149"/>
            <a:ext cx="0" cy="33701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矩形 70"/>
          <p:cNvSpPr/>
          <p:nvPr/>
        </p:nvSpPr>
        <p:spPr>
          <a:xfrm>
            <a:off x="8080960" y="4325979"/>
            <a:ext cx="795600" cy="5704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 smtClean="0"/>
              <a:t>執行區</a:t>
            </a:r>
            <a:r>
              <a:rPr lang="en-US" altLang="zh-TW" sz="1200" dirty="0" smtClean="0"/>
              <a:t>1</a:t>
            </a:r>
            <a:endParaRPr lang="zh-TW" altLang="en-US" sz="1200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5223575" y="2420888"/>
            <a:ext cx="281070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err="1" smtClean="0"/>
              <a:t>cout</a:t>
            </a:r>
            <a:r>
              <a:rPr lang="en-US" altLang="zh-TW" dirty="0" smtClean="0"/>
              <a:t> &lt;&lt; "Input a number:";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err="1" smtClean="0"/>
              <a:t>cin</a:t>
            </a:r>
            <a:r>
              <a:rPr lang="en-US" altLang="zh-TW" dirty="0" smtClean="0"/>
              <a:t> &gt;&gt; x;</a:t>
            </a:r>
            <a:endParaRPr lang="en-US" altLang="zh-TW" dirty="0" smtClean="0"/>
          </a:p>
          <a:p>
            <a:r>
              <a:rPr lang="en-US" altLang="zh-TW" dirty="0" smtClean="0"/>
              <a:t>If(x&lt;0)</a:t>
            </a:r>
          </a:p>
          <a:p>
            <a:r>
              <a:rPr lang="en-US" altLang="zh-TW" dirty="0" smtClean="0"/>
              <a:t>     x=x*-1;</a:t>
            </a:r>
            <a:br>
              <a:rPr lang="en-US" altLang="zh-TW" dirty="0" smtClean="0"/>
            </a:br>
            <a:r>
              <a:rPr lang="en-US" altLang="zh-TW" dirty="0" err="1" smtClean="0"/>
              <a:t>cout</a:t>
            </a:r>
            <a:r>
              <a:rPr lang="en-US" altLang="zh-TW" dirty="0" smtClean="0"/>
              <a:t> &lt;&lt; "|x|=" &lt;&lt; x;</a:t>
            </a:r>
            <a:endParaRPr lang="zh-TW" altLang="en-US" dirty="0"/>
          </a:p>
        </p:txBody>
      </p:sp>
      <p:sp>
        <p:nvSpPr>
          <p:cNvPr id="51" name="矩形 50"/>
          <p:cNvSpPr/>
          <p:nvPr/>
        </p:nvSpPr>
        <p:spPr>
          <a:xfrm>
            <a:off x="246800" y="4347864"/>
            <a:ext cx="795600" cy="5704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/>
              <a:t>執行</a:t>
            </a:r>
            <a:r>
              <a:rPr lang="zh-TW" altLang="en-US" sz="1200" dirty="0" smtClean="0"/>
              <a:t>區</a:t>
            </a:r>
            <a:r>
              <a:rPr lang="en-US" altLang="zh-TW" sz="1200" dirty="0" smtClean="0"/>
              <a:t>1</a:t>
            </a:r>
            <a:endParaRPr lang="zh-TW" altLang="en-US" sz="1200" dirty="0"/>
          </a:p>
        </p:txBody>
      </p:sp>
      <p:cxnSp>
        <p:nvCxnSpPr>
          <p:cNvPr id="52" name="直線單箭頭接點 51"/>
          <p:cNvCxnSpPr/>
          <p:nvPr/>
        </p:nvCxnSpPr>
        <p:spPr>
          <a:xfrm flipH="1">
            <a:off x="644995" y="3964964"/>
            <a:ext cx="3810" cy="35013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單箭頭接點 54"/>
          <p:cNvCxnSpPr>
            <a:stCxn id="56" idx="2"/>
          </p:cNvCxnSpPr>
          <p:nvPr/>
        </p:nvCxnSpPr>
        <p:spPr>
          <a:xfrm>
            <a:off x="660235" y="2941624"/>
            <a:ext cx="0" cy="33701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矩形 55"/>
          <p:cNvSpPr/>
          <p:nvPr/>
        </p:nvSpPr>
        <p:spPr>
          <a:xfrm>
            <a:off x="262435" y="2371180"/>
            <a:ext cx="795600" cy="5704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/>
              <a:t>程式區</a:t>
            </a:r>
            <a:r>
              <a:rPr lang="zh-TW" altLang="en-US" sz="1200" dirty="0" smtClean="0"/>
              <a:t>塊</a:t>
            </a:r>
            <a:endParaRPr lang="zh-TW" altLang="en-US" sz="1200" dirty="0"/>
          </a:p>
        </p:txBody>
      </p:sp>
      <p:grpSp>
        <p:nvGrpSpPr>
          <p:cNvPr id="9" name="群組 8"/>
          <p:cNvGrpSpPr/>
          <p:nvPr/>
        </p:nvGrpSpPr>
        <p:grpSpPr>
          <a:xfrm>
            <a:off x="352294" y="3303652"/>
            <a:ext cx="609972" cy="609972"/>
            <a:chOff x="627306" y="3511641"/>
            <a:chExt cx="609972" cy="609972"/>
          </a:xfrm>
        </p:grpSpPr>
        <p:sp>
          <p:nvSpPr>
            <p:cNvPr id="58" name="流程圖: 接點 57"/>
            <p:cNvSpPr/>
            <p:nvPr/>
          </p:nvSpPr>
          <p:spPr>
            <a:xfrm>
              <a:off x="627306" y="3511641"/>
              <a:ext cx="609972" cy="609972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59" name="文字方塊 58"/>
            <p:cNvSpPr txBox="1"/>
            <p:nvPr/>
          </p:nvSpPr>
          <p:spPr>
            <a:xfrm>
              <a:off x="751399" y="3555313"/>
              <a:ext cx="37702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400" dirty="0" smtClean="0">
                  <a:solidFill>
                    <a:schemeClr val="bg1"/>
                  </a:solidFill>
                </a:rPr>
                <a:t>A</a:t>
              </a:r>
              <a:endParaRPr lang="zh-TW" altLang="en-US" sz="2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0" name="群組 59"/>
          <p:cNvGrpSpPr/>
          <p:nvPr/>
        </p:nvGrpSpPr>
        <p:grpSpPr>
          <a:xfrm>
            <a:off x="1261770" y="2389848"/>
            <a:ext cx="609972" cy="609972"/>
            <a:chOff x="627306" y="3511641"/>
            <a:chExt cx="609972" cy="609972"/>
          </a:xfrm>
        </p:grpSpPr>
        <p:sp>
          <p:nvSpPr>
            <p:cNvPr id="61" name="流程圖: 接點 60"/>
            <p:cNvSpPr/>
            <p:nvPr/>
          </p:nvSpPr>
          <p:spPr>
            <a:xfrm>
              <a:off x="627306" y="3511641"/>
              <a:ext cx="609972" cy="609972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62" name="文字方塊 61"/>
            <p:cNvSpPr txBox="1"/>
            <p:nvPr/>
          </p:nvSpPr>
          <p:spPr>
            <a:xfrm>
              <a:off x="751399" y="3555313"/>
              <a:ext cx="37702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400" dirty="0" smtClean="0">
                  <a:solidFill>
                    <a:schemeClr val="bg1"/>
                  </a:solidFill>
                </a:rPr>
                <a:t>A</a:t>
              </a:r>
              <a:endParaRPr lang="zh-TW" altLang="en-US" sz="240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63" name="直線單箭頭接點 62"/>
          <p:cNvCxnSpPr/>
          <p:nvPr/>
        </p:nvCxnSpPr>
        <p:spPr>
          <a:xfrm>
            <a:off x="1551516" y="3025550"/>
            <a:ext cx="0" cy="33701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矩形 63"/>
          <p:cNvSpPr/>
          <p:nvPr/>
        </p:nvSpPr>
        <p:spPr>
          <a:xfrm>
            <a:off x="1161336" y="3417380"/>
            <a:ext cx="795600" cy="5704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/>
              <a:t>執行</a:t>
            </a:r>
            <a:r>
              <a:rPr lang="zh-TW" altLang="en-US" sz="1200" dirty="0" smtClean="0"/>
              <a:t>區</a:t>
            </a:r>
            <a:r>
              <a:rPr lang="en-US" altLang="zh-TW" sz="1200" dirty="0" smtClean="0"/>
              <a:t>2</a:t>
            </a:r>
            <a:endParaRPr lang="zh-TW" altLang="en-US" sz="1200" dirty="0"/>
          </a:p>
        </p:txBody>
      </p:sp>
      <p:sp>
        <p:nvSpPr>
          <p:cNvPr id="65" name="矩形 64"/>
          <p:cNvSpPr/>
          <p:nvPr/>
        </p:nvSpPr>
        <p:spPr>
          <a:xfrm>
            <a:off x="1168956" y="4343292"/>
            <a:ext cx="795600" cy="5704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 smtClean="0"/>
              <a:t>返回</a:t>
            </a:r>
            <a:endParaRPr lang="zh-TW" altLang="en-US" sz="1200" dirty="0"/>
          </a:p>
        </p:txBody>
      </p:sp>
      <p:sp>
        <p:nvSpPr>
          <p:cNvPr id="11" name="矩形 10"/>
          <p:cNvSpPr/>
          <p:nvPr/>
        </p:nvSpPr>
        <p:spPr>
          <a:xfrm>
            <a:off x="153224" y="2060848"/>
            <a:ext cx="4680520" cy="316835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31" name="直線單箭頭接點 30"/>
          <p:cNvCxnSpPr/>
          <p:nvPr/>
        </p:nvCxnSpPr>
        <p:spPr>
          <a:xfrm>
            <a:off x="1566756" y="4032496"/>
            <a:ext cx="0" cy="2873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文字方塊 38"/>
          <p:cNvSpPr txBox="1"/>
          <p:nvPr/>
        </p:nvSpPr>
        <p:spPr>
          <a:xfrm>
            <a:off x="2105440" y="2222862"/>
            <a:ext cx="2810706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err="1" smtClean="0"/>
              <a:t>cout</a:t>
            </a:r>
            <a:r>
              <a:rPr lang="en-US" altLang="zh-TW" dirty="0" smtClean="0"/>
              <a:t> &lt;&lt; "Input a number:";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err="1" smtClean="0"/>
              <a:t>cin</a:t>
            </a:r>
            <a:r>
              <a:rPr lang="en-US" altLang="zh-TW" dirty="0" smtClean="0"/>
              <a:t> &gt;&gt; x;</a:t>
            </a:r>
            <a:endParaRPr lang="en-US" altLang="zh-TW" dirty="0" smtClean="0"/>
          </a:p>
          <a:p>
            <a:r>
              <a:rPr lang="en-US" altLang="zh-TW" dirty="0" smtClean="0"/>
              <a:t>x=absolute(x);</a:t>
            </a:r>
            <a:br>
              <a:rPr lang="en-US" altLang="zh-TW" dirty="0" smtClean="0"/>
            </a:br>
            <a:r>
              <a:rPr lang="en-US" altLang="zh-TW" dirty="0" err="1" smtClean="0"/>
              <a:t>cout</a:t>
            </a:r>
            <a:r>
              <a:rPr lang="en-US" altLang="zh-TW" dirty="0" smtClean="0"/>
              <a:t> &lt;&lt; "|x|=" &lt;&lt; x;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int absolute(int a){</a:t>
            </a:r>
            <a:br>
              <a:rPr lang="en-US" altLang="zh-TW" dirty="0" smtClean="0"/>
            </a:br>
            <a:r>
              <a:rPr lang="en-US" altLang="zh-TW" dirty="0" smtClean="0"/>
              <a:t>If(a&lt;0</a:t>
            </a:r>
            <a:r>
              <a:rPr lang="en-US" altLang="zh-TW" dirty="0"/>
              <a:t>)</a:t>
            </a:r>
          </a:p>
          <a:p>
            <a:r>
              <a:rPr lang="en-US" altLang="zh-TW" dirty="0"/>
              <a:t>     </a:t>
            </a:r>
            <a:r>
              <a:rPr lang="en-US" altLang="zh-TW" dirty="0" smtClean="0"/>
              <a:t>a=a*-</a:t>
            </a:r>
            <a:r>
              <a:rPr lang="en-US" altLang="zh-TW" dirty="0"/>
              <a:t>1</a:t>
            </a:r>
            <a:r>
              <a:rPr lang="en-US" altLang="zh-TW" dirty="0" smtClean="0"/>
              <a:t>;</a:t>
            </a:r>
            <a:br>
              <a:rPr lang="en-US" altLang="zh-TW" dirty="0" smtClean="0"/>
            </a:br>
            <a:r>
              <a:rPr lang="en-US" altLang="zh-TW" dirty="0" smtClean="0"/>
              <a:t>return(a);</a:t>
            </a:r>
          </a:p>
          <a:p>
            <a:r>
              <a:rPr lang="en-US" altLang="zh-TW" dirty="0"/>
              <a:t>}</a:t>
            </a:r>
            <a:endParaRPr lang="zh-TW" altLang="en-US" dirty="0"/>
          </a:p>
        </p:txBody>
      </p:sp>
      <p:sp>
        <p:nvSpPr>
          <p:cNvPr id="44" name="標題 1"/>
          <p:cNvSpPr txBox="1">
            <a:spLocks/>
          </p:cNvSpPr>
          <p:nvPr/>
        </p:nvSpPr>
        <p:spPr>
          <a:xfrm>
            <a:off x="3707904" y="332656"/>
            <a:ext cx="4320480" cy="1470025"/>
          </a:xfrm>
          <a:prstGeom prst="rect">
            <a:avLst/>
          </a:prstGeom>
        </p:spPr>
        <p:txBody>
          <a:bodyPr vert="horz" rtlCol="0" anchor="ctr" anchorCtr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8890">
              <a:contourClr>
                <a:schemeClr val="accent3">
                  <a:shade val="55000"/>
                </a:schemeClr>
              </a:contourClr>
            </a:sp3d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4400" b="1" kern="1200" cap="all" spc="50" dirty="0">
                <a:ln w="158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1750" dir="3600000" algn="tl" rotWithShape="0">
                    <a:srgbClr val="000000">
                      <a:alpha val="6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latinLnBrk="0" hangingPunct="1">
              <a:defRPr kumimoji="0">
                <a:solidFill>
                  <a:schemeClr val="tx2"/>
                </a:solidFill>
              </a:defRPr>
            </a:lvl2pPr>
            <a:lvl3pPr eaLnBrk="1" latinLnBrk="0" hangingPunct="1">
              <a:defRPr kumimoji="0">
                <a:solidFill>
                  <a:schemeClr val="tx2"/>
                </a:solidFill>
              </a:defRPr>
            </a:lvl3pPr>
            <a:lvl4pPr eaLnBrk="1" latinLnBrk="0" hangingPunct="1">
              <a:defRPr kumimoji="0">
                <a:solidFill>
                  <a:schemeClr val="tx2"/>
                </a:solidFill>
              </a:defRPr>
            </a:lvl4pPr>
            <a:lvl5pPr eaLnBrk="1" latinLnBrk="0" hangingPunct="1">
              <a:defRPr kumimoji="0">
                <a:solidFill>
                  <a:schemeClr val="tx2"/>
                </a:solidFill>
              </a:defRPr>
            </a:lvl5pPr>
            <a:lvl6pPr eaLnBrk="1" latinLnBrk="0" hangingPunct="1">
              <a:defRPr kumimoji="0">
                <a:solidFill>
                  <a:schemeClr val="tx2"/>
                </a:solidFill>
              </a:defRPr>
            </a:lvl6pPr>
            <a:lvl7pPr eaLnBrk="1" latinLnBrk="0" hangingPunct="1">
              <a:defRPr kumimoji="0">
                <a:solidFill>
                  <a:schemeClr val="tx2"/>
                </a:solidFill>
              </a:defRPr>
            </a:lvl7pPr>
            <a:lvl8pPr eaLnBrk="1" latinLnBrk="0" hangingPunct="1">
              <a:defRPr kumimoji="0">
                <a:solidFill>
                  <a:schemeClr val="tx2"/>
                </a:solidFill>
              </a:defRPr>
            </a:lvl8pPr>
            <a:lvl9pPr eaLnBrk="1" latinLnBrk="0" hangingPunct="1">
              <a:defRPr kumimoji="0">
                <a:solidFill>
                  <a:schemeClr val="tx2"/>
                </a:solidFill>
              </a:defRPr>
            </a:lvl9pPr>
          </a:lstStyle>
          <a:p>
            <a:r>
              <a:rPr lang="zh-TW" altLang="en-US" dirty="0" smtClean="0"/>
              <a:t>等效執行方式</a:t>
            </a:r>
            <a:endParaRPr lang="zh-TW" altLang="en-US" sz="1800" dirty="0"/>
          </a:p>
        </p:txBody>
      </p:sp>
      <p:sp>
        <p:nvSpPr>
          <p:cNvPr id="45" name="文字方塊 44"/>
          <p:cNvSpPr txBox="1"/>
          <p:nvPr/>
        </p:nvSpPr>
        <p:spPr>
          <a:xfrm>
            <a:off x="1835696" y="682947"/>
            <a:ext cx="23718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400" dirty="0" smtClean="0">
                <a:solidFill>
                  <a:schemeClr val="bg1"/>
                </a:solidFill>
              </a:rPr>
              <a:t>function </a:t>
            </a:r>
            <a:endParaRPr lang="zh-TW" altLang="en-US" sz="4400" dirty="0">
              <a:solidFill>
                <a:schemeClr val="bg1"/>
              </a:solidFill>
            </a:endParaRPr>
          </a:p>
        </p:txBody>
      </p:sp>
      <p:sp>
        <p:nvSpPr>
          <p:cNvPr id="48" name="流程圖: 接點 47"/>
          <p:cNvSpPr/>
          <p:nvPr/>
        </p:nvSpPr>
        <p:spPr>
          <a:xfrm>
            <a:off x="352294" y="3303652"/>
            <a:ext cx="609972" cy="609972"/>
          </a:xfrm>
          <a:prstGeom prst="flowChartConnector">
            <a:avLst/>
          </a:prstGeom>
          <a:solidFill>
            <a:srgbClr val="FF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75" name="矩形 74"/>
          <p:cNvSpPr/>
          <p:nvPr/>
        </p:nvSpPr>
        <p:spPr>
          <a:xfrm>
            <a:off x="2130600" y="2836678"/>
            <a:ext cx="327916" cy="285222"/>
          </a:xfrm>
          <a:prstGeom prst="rect">
            <a:avLst/>
          </a:prstGeom>
          <a:solidFill>
            <a:srgbClr val="FF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200" dirty="0"/>
          </a:p>
        </p:txBody>
      </p:sp>
      <p:sp>
        <p:nvSpPr>
          <p:cNvPr id="76" name="矩形 75"/>
          <p:cNvSpPr/>
          <p:nvPr/>
        </p:nvSpPr>
        <p:spPr>
          <a:xfrm>
            <a:off x="246800" y="4347864"/>
            <a:ext cx="795600" cy="570444"/>
          </a:xfrm>
          <a:prstGeom prst="rect">
            <a:avLst/>
          </a:prstGeom>
          <a:solidFill>
            <a:srgbClr val="FF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200" dirty="0"/>
          </a:p>
        </p:txBody>
      </p:sp>
      <p:sp>
        <p:nvSpPr>
          <p:cNvPr id="77" name="矩形 76"/>
          <p:cNvSpPr/>
          <p:nvPr/>
        </p:nvSpPr>
        <p:spPr>
          <a:xfrm>
            <a:off x="2128406" y="3094468"/>
            <a:ext cx="2155562" cy="285222"/>
          </a:xfrm>
          <a:prstGeom prst="rect">
            <a:avLst/>
          </a:prstGeom>
          <a:solidFill>
            <a:srgbClr val="FF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200" dirty="0"/>
          </a:p>
        </p:txBody>
      </p:sp>
      <p:sp>
        <p:nvSpPr>
          <p:cNvPr id="32" name="矩形 31"/>
          <p:cNvSpPr/>
          <p:nvPr/>
        </p:nvSpPr>
        <p:spPr>
          <a:xfrm>
            <a:off x="5258950" y="3565854"/>
            <a:ext cx="2193369" cy="322575"/>
          </a:xfrm>
          <a:prstGeom prst="rect">
            <a:avLst/>
          </a:prstGeom>
          <a:solidFill>
            <a:srgbClr val="FF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200" dirty="0"/>
          </a:p>
        </p:txBody>
      </p:sp>
      <p:sp>
        <p:nvSpPr>
          <p:cNvPr id="33" name="矩形 32"/>
          <p:cNvSpPr/>
          <p:nvPr/>
        </p:nvSpPr>
        <p:spPr>
          <a:xfrm>
            <a:off x="8093707" y="4325979"/>
            <a:ext cx="795600" cy="570444"/>
          </a:xfrm>
          <a:prstGeom prst="rect">
            <a:avLst/>
          </a:prstGeom>
          <a:solidFill>
            <a:srgbClr val="FF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200" dirty="0"/>
          </a:p>
        </p:txBody>
      </p:sp>
    </p:spTree>
    <p:extLst>
      <p:ext uri="{BB962C8B-B14F-4D97-AF65-F5344CB8AC3E}">
        <p14:creationId xmlns:p14="http://schemas.microsoft.com/office/powerpoint/2010/main" val="799414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48" grpId="1" animBg="1"/>
      <p:bldP spid="75" grpId="0" animBg="1"/>
      <p:bldP spid="75" grpId="1" animBg="1"/>
      <p:bldP spid="76" grpId="0" animBg="1"/>
      <p:bldP spid="77" grpId="0" animBg="1"/>
      <p:bldP spid="32" grpId="0" animBg="1"/>
      <p:bldP spid="3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標題 1"/>
          <p:cNvSpPr txBox="1">
            <a:spLocks/>
          </p:cNvSpPr>
          <p:nvPr/>
        </p:nvSpPr>
        <p:spPr>
          <a:xfrm>
            <a:off x="2915816" y="332656"/>
            <a:ext cx="5472608" cy="1470025"/>
          </a:xfrm>
          <a:prstGeom prst="rect">
            <a:avLst/>
          </a:prstGeom>
        </p:spPr>
        <p:txBody>
          <a:bodyPr vert="horz" rtlCol="0" anchor="ctr" anchorCtr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8890">
              <a:contourClr>
                <a:schemeClr val="accent3">
                  <a:shade val="55000"/>
                </a:schemeClr>
              </a:contourClr>
            </a:sp3d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4400" b="1" kern="1200" cap="all" spc="50" dirty="0">
                <a:ln w="158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1750" dir="3600000" algn="tl" rotWithShape="0">
                    <a:srgbClr val="000000">
                      <a:alpha val="6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latinLnBrk="0" hangingPunct="1">
              <a:defRPr kumimoji="0">
                <a:solidFill>
                  <a:schemeClr val="tx2"/>
                </a:solidFill>
              </a:defRPr>
            </a:lvl2pPr>
            <a:lvl3pPr eaLnBrk="1" latinLnBrk="0" hangingPunct="1">
              <a:defRPr kumimoji="0">
                <a:solidFill>
                  <a:schemeClr val="tx2"/>
                </a:solidFill>
              </a:defRPr>
            </a:lvl3pPr>
            <a:lvl4pPr eaLnBrk="1" latinLnBrk="0" hangingPunct="1">
              <a:defRPr kumimoji="0">
                <a:solidFill>
                  <a:schemeClr val="tx2"/>
                </a:solidFill>
              </a:defRPr>
            </a:lvl4pPr>
            <a:lvl5pPr eaLnBrk="1" latinLnBrk="0" hangingPunct="1">
              <a:defRPr kumimoji="0">
                <a:solidFill>
                  <a:schemeClr val="tx2"/>
                </a:solidFill>
              </a:defRPr>
            </a:lvl5pPr>
            <a:lvl6pPr eaLnBrk="1" latinLnBrk="0" hangingPunct="1">
              <a:defRPr kumimoji="0">
                <a:solidFill>
                  <a:schemeClr val="tx2"/>
                </a:solidFill>
              </a:defRPr>
            </a:lvl6pPr>
            <a:lvl7pPr eaLnBrk="1" latinLnBrk="0" hangingPunct="1">
              <a:defRPr kumimoji="0">
                <a:solidFill>
                  <a:schemeClr val="tx2"/>
                </a:solidFill>
              </a:defRPr>
            </a:lvl7pPr>
            <a:lvl8pPr eaLnBrk="1" latinLnBrk="0" hangingPunct="1">
              <a:defRPr kumimoji="0">
                <a:solidFill>
                  <a:schemeClr val="tx2"/>
                </a:solidFill>
              </a:defRPr>
            </a:lvl8pPr>
            <a:lvl9pPr eaLnBrk="1" latinLnBrk="0" hangingPunct="1">
              <a:defRPr kumimoji="0">
                <a:solidFill>
                  <a:schemeClr val="tx2"/>
                </a:solidFill>
              </a:defRPr>
            </a:lvl9pPr>
          </a:lstStyle>
          <a:p>
            <a:r>
              <a:rPr lang="zh-TW" altLang="en-US" dirty="0" smtClean="0"/>
              <a:t>使用理由 </a:t>
            </a:r>
            <a:r>
              <a:rPr lang="en-US" altLang="zh-TW" dirty="0" smtClean="0"/>
              <a:t>1 </a:t>
            </a:r>
            <a:r>
              <a:rPr lang="zh-TW" altLang="en-US" dirty="0" smtClean="0">
                <a:solidFill>
                  <a:srgbClr val="680000"/>
                </a:solidFill>
              </a:rPr>
              <a:t>可讀性</a:t>
            </a:r>
            <a:endParaRPr lang="zh-TW" altLang="en-US" sz="1800" dirty="0">
              <a:solidFill>
                <a:srgbClr val="680000"/>
              </a:solidFill>
            </a:endParaRPr>
          </a:p>
        </p:txBody>
      </p:sp>
      <p:sp>
        <p:nvSpPr>
          <p:cNvPr id="29" name="文字方塊 28"/>
          <p:cNvSpPr txBox="1"/>
          <p:nvPr/>
        </p:nvSpPr>
        <p:spPr>
          <a:xfrm>
            <a:off x="1187624" y="682947"/>
            <a:ext cx="23718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400" dirty="0" smtClean="0">
                <a:solidFill>
                  <a:schemeClr val="bg1"/>
                </a:solidFill>
              </a:rPr>
              <a:t>function </a:t>
            </a:r>
            <a:endParaRPr lang="zh-TW" altLang="en-US" sz="4400" dirty="0">
              <a:solidFill>
                <a:schemeClr val="bg1"/>
              </a:solidFill>
            </a:endParaRPr>
          </a:p>
        </p:txBody>
      </p:sp>
      <p:grpSp>
        <p:nvGrpSpPr>
          <p:cNvPr id="15" name="群組 14"/>
          <p:cNvGrpSpPr/>
          <p:nvPr/>
        </p:nvGrpSpPr>
        <p:grpSpPr>
          <a:xfrm>
            <a:off x="5102344" y="2056296"/>
            <a:ext cx="3888432" cy="3168352"/>
            <a:chOff x="5148064" y="2056296"/>
            <a:chExt cx="3888432" cy="3168352"/>
          </a:xfrm>
        </p:grpSpPr>
        <p:sp>
          <p:nvSpPr>
            <p:cNvPr id="66" name="矩形 65"/>
            <p:cNvSpPr/>
            <p:nvPr/>
          </p:nvSpPr>
          <p:spPr>
            <a:xfrm>
              <a:off x="5148064" y="2056296"/>
              <a:ext cx="3888432" cy="3168352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7" name="矩形 66"/>
            <p:cNvSpPr/>
            <p:nvPr/>
          </p:nvSpPr>
          <p:spPr>
            <a:xfrm>
              <a:off x="8099977" y="3297808"/>
              <a:ext cx="795600" cy="57044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200" dirty="0"/>
                <a:t>執行</a:t>
              </a:r>
              <a:r>
                <a:rPr lang="zh-TW" altLang="en-US" sz="1200" dirty="0" smtClean="0"/>
                <a:t>區</a:t>
              </a:r>
              <a:r>
                <a:rPr lang="en-US" altLang="zh-TW" sz="1200" dirty="0" smtClean="0"/>
                <a:t>2</a:t>
              </a:r>
              <a:endParaRPr lang="zh-TW" altLang="en-US" sz="1200" dirty="0"/>
            </a:p>
          </p:txBody>
        </p:sp>
        <p:cxnSp>
          <p:nvCxnSpPr>
            <p:cNvPr id="68" name="直線單箭頭接點 67"/>
            <p:cNvCxnSpPr>
              <a:stCxn id="69" idx="2"/>
            </p:cNvCxnSpPr>
            <p:nvPr/>
          </p:nvCxnSpPr>
          <p:spPr>
            <a:xfrm>
              <a:off x="8498192" y="2889450"/>
              <a:ext cx="0" cy="337014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矩形 68"/>
            <p:cNvSpPr/>
            <p:nvPr/>
          </p:nvSpPr>
          <p:spPr>
            <a:xfrm>
              <a:off x="8100392" y="2319006"/>
              <a:ext cx="795600" cy="57044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200" dirty="0"/>
                <a:t>程式區</a:t>
              </a:r>
              <a:r>
                <a:rPr lang="zh-TW" altLang="en-US" sz="1200" dirty="0" smtClean="0"/>
                <a:t>塊</a:t>
              </a:r>
              <a:endParaRPr lang="zh-TW" altLang="en-US" sz="1200" dirty="0"/>
            </a:p>
          </p:txBody>
        </p:sp>
        <p:cxnSp>
          <p:nvCxnSpPr>
            <p:cNvPr id="70" name="直線單箭頭接點 69"/>
            <p:cNvCxnSpPr/>
            <p:nvPr/>
          </p:nvCxnSpPr>
          <p:spPr>
            <a:xfrm>
              <a:off x="8516860" y="3934149"/>
              <a:ext cx="0" cy="337014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矩形 70"/>
            <p:cNvSpPr/>
            <p:nvPr/>
          </p:nvSpPr>
          <p:spPr>
            <a:xfrm>
              <a:off x="8126680" y="4325979"/>
              <a:ext cx="795600" cy="57044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200" dirty="0" smtClean="0"/>
                <a:t>執行區</a:t>
              </a:r>
              <a:r>
                <a:rPr lang="en-US" altLang="zh-TW" sz="1200" dirty="0" smtClean="0"/>
                <a:t>1</a:t>
              </a:r>
              <a:endParaRPr lang="zh-TW" altLang="en-US" sz="1200" dirty="0"/>
            </a:p>
          </p:txBody>
        </p:sp>
        <p:sp>
          <p:nvSpPr>
            <p:cNvPr id="12" name="文字方塊 11"/>
            <p:cNvSpPr txBox="1"/>
            <p:nvPr/>
          </p:nvSpPr>
          <p:spPr>
            <a:xfrm>
              <a:off x="5269295" y="2420888"/>
              <a:ext cx="2810706" cy="14773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err="1" smtClean="0"/>
                <a:t>cout</a:t>
              </a:r>
              <a:r>
                <a:rPr lang="en-US" altLang="zh-TW" dirty="0" smtClean="0"/>
                <a:t> &lt;&lt; "Input a number:";</a:t>
              </a:r>
              <a:r>
                <a:rPr lang="en-US" altLang="zh-TW" dirty="0" smtClean="0"/>
                <a:t/>
              </a:r>
              <a:br>
                <a:rPr lang="en-US" altLang="zh-TW" dirty="0" smtClean="0"/>
              </a:br>
              <a:r>
                <a:rPr lang="en-US" altLang="zh-TW" dirty="0" err="1" smtClean="0"/>
                <a:t>cin</a:t>
              </a:r>
              <a:r>
                <a:rPr lang="en-US" altLang="zh-TW" dirty="0" smtClean="0"/>
                <a:t> &gt;&gt; x;</a:t>
              </a:r>
              <a:endParaRPr lang="en-US" altLang="zh-TW" dirty="0" smtClean="0"/>
            </a:p>
            <a:p>
              <a:r>
                <a:rPr lang="en-US" altLang="zh-TW" dirty="0" smtClean="0"/>
                <a:t>If(x&lt;0)</a:t>
              </a:r>
            </a:p>
            <a:p>
              <a:r>
                <a:rPr lang="en-US" altLang="zh-TW" dirty="0" smtClean="0"/>
                <a:t>     x=x*-1;</a:t>
              </a:r>
              <a:br>
                <a:rPr lang="en-US" altLang="zh-TW" dirty="0" smtClean="0"/>
              </a:br>
              <a:r>
                <a:rPr lang="en-US" altLang="zh-TW" dirty="0" err="1" smtClean="0"/>
                <a:t>cout</a:t>
              </a:r>
              <a:r>
                <a:rPr lang="en-US" altLang="zh-TW" dirty="0" smtClean="0"/>
                <a:t> &lt;&lt; "|x|=" &lt;&lt; x;</a:t>
              </a:r>
              <a:endParaRPr lang="zh-TW" altLang="en-US" dirty="0"/>
            </a:p>
          </p:txBody>
        </p:sp>
      </p:grpSp>
      <p:grpSp>
        <p:nvGrpSpPr>
          <p:cNvPr id="14" name="群組 13"/>
          <p:cNvGrpSpPr/>
          <p:nvPr/>
        </p:nvGrpSpPr>
        <p:grpSpPr>
          <a:xfrm>
            <a:off x="153224" y="2060848"/>
            <a:ext cx="4762922" cy="3168352"/>
            <a:chOff x="467544" y="2060848"/>
            <a:chExt cx="4762922" cy="3168352"/>
          </a:xfrm>
        </p:grpSpPr>
        <p:sp>
          <p:nvSpPr>
            <p:cNvPr id="51" name="矩形 50"/>
            <p:cNvSpPr/>
            <p:nvPr/>
          </p:nvSpPr>
          <p:spPr>
            <a:xfrm>
              <a:off x="561120" y="4347864"/>
              <a:ext cx="795600" cy="57044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200" dirty="0"/>
                <a:t>執行</a:t>
              </a:r>
              <a:r>
                <a:rPr lang="zh-TW" altLang="en-US" sz="1200" dirty="0" smtClean="0"/>
                <a:t>區</a:t>
              </a:r>
              <a:r>
                <a:rPr lang="en-US" altLang="zh-TW" sz="1200" dirty="0" smtClean="0"/>
                <a:t>1</a:t>
              </a:r>
              <a:endParaRPr lang="zh-TW" altLang="en-US" sz="1200" dirty="0"/>
            </a:p>
          </p:txBody>
        </p:sp>
        <p:cxnSp>
          <p:nvCxnSpPr>
            <p:cNvPr id="52" name="直線單箭頭接點 51"/>
            <p:cNvCxnSpPr/>
            <p:nvPr/>
          </p:nvCxnSpPr>
          <p:spPr>
            <a:xfrm flipH="1">
              <a:off x="959315" y="3964964"/>
              <a:ext cx="3810" cy="350134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單箭頭接點 54"/>
            <p:cNvCxnSpPr>
              <a:stCxn id="56" idx="2"/>
            </p:cNvCxnSpPr>
            <p:nvPr/>
          </p:nvCxnSpPr>
          <p:spPr>
            <a:xfrm>
              <a:off x="974555" y="2941624"/>
              <a:ext cx="0" cy="337014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矩形 55"/>
            <p:cNvSpPr/>
            <p:nvPr/>
          </p:nvSpPr>
          <p:spPr>
            <a:xfrm>
              <a:off x="576755" y="2371180"/>
              <a:ext cx="795600" cy="57044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200" dirty="0"/>
                <a:t>程式區</a:t>
              </a:r>
              <a:r>
                <a:rPr lang="zh-TW" altLang="en-US" sz="1200" dirty="0" smtClean="0"/>
                <a:t>塊</a:t>
              </a:r>
              <a:endParaRPr lang="zh-TW" altLang="en-US" sz="1200" dirty="0"/>
            </a:p>
          </p:txBody>
        </p:sp>
        <p:grpSp>
          <p:nvGrpSpPr>
            <p:cNvPr id="9" name="群組 8"/>
            <p:cNvGrpSpPr/>
            <p:nvPr/>
          </p:nvGrpSpPr>
          <p:grpSpPr>
            <a:xfrm>
              <a:off x="666614" y="3303652"/>
              <a:ext cx="609972" cy="609972"/>
              <a:chOff x="627306" y="3511641"/>
              <a:chExt cx="609972" cy="609972"/>
            </a:xfrm>
          </p:grpSpPr>
          <p:sp>
            <p:nvSpPr>
              <p:cNvPr id="58" name="流程圖: 接點 57"/>
              <p:cNvSpPr/>
              <p:nvPr/>
            </p:nvSpPr>
            <p:spPr>
              <a:xfrm>
                <a:off x="627306" y="3511641"/>
                <a:ext cx="609972" cy="609972"/>
              </a:xfrm>
              <a:prstGeom prst="flowChartConnector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dirty="0"/>
              </a:p>
            </p:txBody>
          </p:sp>
          <p:sp>
            <p:nvSpPr>
              <p:cNvPr id="59" name="文字方塊 58"/>
              <p:cNvSpPr txBox="1"/>
              <p:nvPr/>
            </p:nvSpPr>
            <p:spPr>
              <a:xfrm>
                <a:off x="751399" y="3555313"/>
                <a:ext cx="37702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2400" dirty="0" smtClean="0">
                    <a:solidFill>
                      <a:schemeClr val="bg1"/>
                    </a:solidFill>
                  </a:rPr>
                  <a:t>A</a:t>
                </a:r>
                <a:endParaRPr lang="zh-TW" altLang="en-US" sz="24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60" name="群組 59"/>
            <p:cNvGrpSpPr/>
            <p:nvPr/>
          </p:nvGrpSpPr>
          <p:grpSpPr>
            <a:xfrm>
              <a:off x="1576090" y="2389848"/>
              <a:ext cx="609972" cy="609972"/>
              <a:chOff x="627306" y="3511641"/>
              <a:chExt cx="609972" cy="609972"/>
            </a:xfrm>
          </p:grpSpPr>
          <p:sp>
            <p:nvSpPr>
              <p:cNvPr id="61" name="流程圖: 接點 60"/>
              <p:cNvSpPr/>
              <p:nvPr/>
            </p:nvSpPr>
            <p:spPr>
              <a:xfrm>
                <a:off x="627306" y="3511641"/>
                <a:ext cx="609972" cy="609972"/>
              </a:xfrm>
              <a:prstGeom prst="flowChartConnector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dirty="0"/>
              </a:p>
            </p:txBody>
          </p:sp>
          <p:sp>
            <p:nvSpPr>
              <p:cNvPr id="62" name="文字方塊 61"/>
              <p:cNvSpPr txBox="1"/>
              <p:nvPr/>
            </p:nvSpPr>
            <p:spPr>
              <a:xfrm>
                <a:off x="751399" y="3555313"/>
                <a:ext cx="37702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2400" dirty="0" smtClean="0">
                    <a:solidFill>
                      <a:schemeClr val="bg1"/>
                    </a:solidFill>
                  </a:rPr>
                  <a:t>A</a:t>
                </a:r>
                <a:endParaRPr lang="zh-TW" altLang="en-US" sz="2400" dirty="0">
                  <a:solidFill>
                    <a:schemeClr val="bg1"/>
                  </a:solidFill>
                </a:endParaRPr>
              </a:p>
            </p:txBody>
          </p:sp>
        </p:grpSp>
        <p:cxnSp>
          <p:nvCxnSpPr>
            <p:cNvPr id="63" name="直線單箭頭接點 62"/>
            <p:cNvCxnSpPr/>
            <p:nvPr/>
          </p:nvCxnSpPr>
          <p:spPr>
            <a:xfrm>
              <a:off x="1865836" y="3025550"/>
              <a:ext cx="0" cy="337014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矩形 63"/>
            <p:cNvSpPr/>
            <p:nvPr/>
          </p:nvSpPr>
          <p:spPr>
            <a:xfrm>
              <a:off x="1475656" y="3417380"/>
              <a:ext cx="795600" cy="57044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200" dirty="0"/>
                <a:t>執行</a:t>
              </a:r>
              <a:r>
                <a:rPr lang="zh-TW" altLang="en-US" sz="1200" dirty="0" smtClean="0"/>
                <a:t>區</a:t>
              </a:r>
              <a:r>
                <a:rPr lang="en-US" altLang="zh-TW" sz="1200" dirty="0" smtClean="0"/>
                <a:t>2</a:t>
              </a:r>
              <a:endParaRPr lang="zh-TW" altLang="en-US" sz="1200" dirty="0"/>
            </a:p>
          </p:txBody>
        </p:sp>
        <p:sp>
          <p:nvSpPr>
            <p:cNvPr id="65" name="矩形 64"/>
            <p:cNvSpPr/>
            <p:nvPr/>
          </p:nvSpPr>
          <p:spPr>
            <a:xfrm>
              <a:off x="1483276" y="4343292"/>
              <a:ext cx="795600" cy="57044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200" dirty="0" smtClean="0"/>
                <a:t>返回</a:t>
              </a:r>
              <a:endParaRPr lang="zh-TW" altLang="en-US" sz="1200" dirty="0"/>
            </a:p>
          </p:txBody>
        </p:sp>
        <p:sp>
          <p:nvSpPr>
            <p:cNvPr id="11" name="矩形 10"/>
            <p:cNvSpPr/>
            <p:nvPr/>
          </p:nvSpPr>
          <p:spPr>
            <a:xfrm>
              <a:off x="467544" y="2060848"/>
              <a:ext cx="4680520" cy="3168352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31" name="直線單箭頭接點 30"/>
            <p:cNvCxnSpPr/>
            <p:nvPr/>
          </p:nvCxnSpPr>
          <p:spPr>
            <a:xfrm>
              <a:off x="1881076" y="4032496"/>
              <a:ext cx="0" cy="28730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文字方塊 38"/>
            <p:cNvSpPr txBox="1"/>
            <p:nvPr/>
          </p:nvSpPr>
          <p:spPr>
            <a:xfrm>
              <a:off x="2419760" y="2222862"/>
              <a:ext cx="2810706" cy="286232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err="1" smtClean="0"/>
                <a:t>cout</a:t>
              </a:r>
              <a:r>
                <a:rPr lang="en-US" altLang="zh-TW" dirty="0" smtClean="0"/>
                <a:t> &lt;&lt; "Input a number:";</a:t>
              </a:r>
              <a:r>
                <a:rPr lang="en-US" altLang="zh-TW" dirty="0" smtClean="0"/>
                <a:t/>
              </a:r>
              <a:br>
                <a:rPr lang="en-US" altLang="zh-TW" dirty="0" smtClean="0"/>
              </a:br>
              <a:r>
                <a:rPr lang="en-US" altLang="zh-TW" dirty="0" err="1" smtClean="0"/>
                <a:t>cin</a:t>
              </a:r>
              <a:r>
                <a:rPr lang="en-US" altLang="zh-TW" dirty="0" smtClean="0"/>
                <a:t> &gt;&gt; x;</a:t>
              </a:r>
              <a:endParaRPr lang="en-US" altLang="zh-TW" dirty="0" smtClean="0"/>
            </a:p>
            <a:p>
              <a:r>
                <a:rPr lang="en-US" altLang="zh-TW" dirty="0" smtClean="0"/>
                <a:t>x=absolute(x);</a:t>
              </a:r>
              <a:br>
                <a:rPr lang="en-US" altLang="zh-TW" dirty="0" smtClean="0"/>
              </a:br>
              <a:r>
                <a:rPr lang="en-US" altLang="zh-TW" dirty="0" err="1" smtClean="0"/>
                <a:t>cout</a:t>
              </a:r>
              <a:r>
                <a:rPr lang="en-US" altLang="zh-TW" dirty="0" smtClean="0"/>
                <a:t> &lt;&lt; "|x|=" &lt;&lt; x;</a:t>
              </a:r>
              <a:r>
                <a:rPr lang="en-US" altLang="zh-TW" dirty="0" smtClean="0"/>
                <a:t/>
              </a:r>
              <a:br>
                <a:rPr lang="en-US" altLang="zh-TW" dirty="0" smtClean="0"/>
              </a:br>
              <a:r>
                <a:rPr lang="en-US" altLang="zh-TW" dirty="0" smtClean="0"/>
                <a:t/>
              </a:r>
              <a:br>
                <a:rPr lang="en-US" altLang="zh-TW" dirty="0" smtClean="0"/>
              </a:br>
              <a:r>
                <a:rPr lang="en-US" altLang="zh-TW" dirty="0" smtClean="0"/>
                <a:t>int absolute(int a){</a:t>
              </a:r>
              <a:br>
                <a:rPr lang="en-US" altLang="zh-TW" dirty="0" smtClean="0"/>
              </a:br>
              <a:r>
                <a:rPr lang="en-US" altLang="zh-TW" dirty="0" smtClean="0"/>
                <a:t>If(a&lt;0</a:t>
              </a:r>
              <a:r>
                <a:rPr lang="en-US" altLang="zh-TW" dirty="0"/>
                <a:t>)</a:t>
              </a:r>
            </a:p>
            <a:p>
              <a:r>
                <a:rPr lang="en-US" altLang="zh-TW" dirty="0"/>
                <a:t>     </a:t>
              </a:r>
              <a:r>
                <a:rPr lang="en-US" altLang="zh-TW" dirty="0" smtClean="0"/>
                <a:t>a=a*-</a:t>
              </a:r>
              <a:r>
                <a:rPr lang="en-US" altLang="zh-TW" dirty="0"/>
                <a:t>1</a:t>
              </a:r>
              <a:r>
                <a:rPr lang="en-US" altLang="zh-TW" dirty="0" smtClean="0"/>
                <a:t>;</a:t>
              </a:r>
              <a:br>
                <a:rPr lang="en-US" altLang="zh-TW" dirty="0" smtClean="0"/>
              </a:br>
              <a:r>
                <a:rPr lang="en-US" altLang="zh-TW" dirty="0" smtClean="0"/>
                <a:t>return(a);</a:t>
              </a:r>
            </a:p>
            <a:p>
              <a:r>
                <a:rPr lang="en-US" altLang="zh-TW" dirty="0"/>
                <a:t>}</a:t>
              </a:r>
              <a:endParaRPr lang="zh-TW" altLang="en-US" dirty="0"/>
            </a:p>
          </p:txBody>
        </p:sp>
      </p:grpSp>
      <p:sp>
        <p:nvSpPr>
          <p:cNvPr id="42" name="矩形 41"/>
          <p:cNvSpPr/>
          <p:nvPr/>
        </p:nvSpPr>
        <p:spPr>
          <a:xfrm>
            <a:off x="2140872" y="2838920"/>
            <a:ext cx="1512168" cy="271211"/>
          </a:xfrm>
          <a:prstGeom prst="rect">
            <a:avLst/>
          </a:prstGeom>
          <a:solidFill>
            <a:srgbClr val="FF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200" dirty="0"/>
          </a:p>
        </p:txBody>
      </p:sp>
      <p:sp>
        <p:nvSpPr>
          <p:cNvPr id="43" name="矩形 42"/>
          <p:cNvSpPr/>
          <p:nvPr/>
        </p:nvSpPr>
        <p:spPr>
          <a:xfrm>
            <a:off x="5244167" y="2999820"/>
            <a:ext cx="1128033" cy="578336"/>
          </a:xfrm>
          <a:prstGeom prst="rect">
            <a:avLst/>
          </a:prstGeom>
          <a:solidFill>
            <a:srgbClr val="FF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553152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標題 1"/>
          <p:cNvSpPr txBox="1">
            <a:spLocks/>
          </p:cNvSpPr>
          <p:nvPr/>
        </p:nvSpPr>
        <p:spPr>
          <a:xfrm>
            <a:off x="2915816" y="332656"/>
            <a:ext cx="5472608" cy="1470025"/>
          </a:xfrm>
          <a:prstGeom prst="rect">
            <a:avLst/>
          </a:prstGeom>
        </p:spPr>
        <p:txBody>
          <a:bodyPr vert="horz" rtlCol="0" anchor="ctr" anchorCtr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8890">
              <a:contourClr>
                <a:schemeClr val="accent3">
                  <a:shade val="55000"/>
                </a:schemeClr>
              </a:contourClr>
            </a:sp3d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4400" b="1" kern="1200" cap="all" spc="50" dirty="0">
                <a:ln w="158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1750" dir="3600000" algn="tl" rotWithShape="0">
                    <a:srgbClr val="000000">
                      <a:alpha val="6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latinLnBrk="0" hangingPunct="1">
              <a:defRPr kumimoji="0">
                <a:solidFill>
                  <a:schemeClr val="tx2"/>
                </a:solidFill>
              </a:defRPr>
            </a:lvl2pPr>
            <a:lvl3pPr eaLnBrk="1" latinLnBrk="0" hangingPunct="1">
              <a:defRPr kumimoji="0">
                <a:solidFill>
                  <a:schemeClr val="tx2"/>
                </a:solidFill>
              </a:defRPr>
            </a:lvl3pPr>
            <a:lvl4pPr eaLnBrk="1" latinLnBrk="0" hangingPunct="1">
              <a:defRPr kumimoji="0">
                <a:solidFill>
                  <a:schemeClr val="tx2"/>
                </a:solidFill>
              </a:defRPr>
            </a:lvl4pPr>
            <a:lvl5pPr eaLnBrk="1" latinLnBrk="0" hangingPunct="1">
              <a:defRPr kumimoji="0">
                <a:solidFill>
                  <a:schemeClr val="tx2"/>
                </a:solidFill>
              </a:defRPr>
            </a:lvl5pPr>
            <a:lvl6pPr eaLnBrk="1" latinLnBrk="0" hangingPunct="1">
              <a:defRPr kumimoji="0">
                <a:solidFill>
                  <a:schemeClr val="tx2"/>
                </a:solidFill>
              </a:defRPr>
            </a:lvl6pPr>
            <a:lvl7pPr eaLnBrk="1" latinLnBrk="0" hangingPunct="1">
              <a:defRPr kumimoji="0">
                <a:solidFill>
                  <a:schemeClr val="tx2"/>
                </a:solidFill>
              </a:defRPr>
            </a:lvl7pPr>
            <a:lvl8pPr eaLnBrk="1" latinLnBrk="0" hangingPunct="1">
              <a:defRPr kumimoji="0">
                <a:solidFill>
                  <a:schemeClr val="tx2"/>
                </a:solidFill>
              </a:defRPr>
            </a:lvl8pPr>
            <a:lvl9pPr eaLnBrk="1" latinLnBrk="0" hangingPunct="1">
              <a:defRPr kumimoji="0">
                <a:solidFill>
                  <a:schemeClr val="tx2"/>
                </a:solidFill>
              </a:defRPr>
            </a:lvl9pPr>
          </a:lstStyle>
          <a:p>
            <a:r>
              <a:rPr lang="zh-TW" altLang="en-US" dirty="0" smtClean="0"/>
              <a:t>使用理由 </a:t>
            </a:r>
            <a:r>
              <a:rPr lang="en-US" altLang="zh-TW" dirty="0" smtClean="0"/>
              <a:t>2 </a:t>
            </a:r>
            <a:r>
              <a:rPr lang="zh-TW" altLang="en-US" dirty="0" smtClean="0">
                <a:solidFill>
                  <a:srgbClr val="680000"/>
                </a:solidFill>
              </a:rPr>
              <a:t>維護性</a:t>
            </a:r>
            <a:endParaRPr lang="zh-TW" altLang="en-US" sz="1800" dirty="0">
              <a:solidFill>
                <a:srgbClr val="680000"/>
              </a:solidFill>
            </a:endParaRPr>
          </a:p>
        </p:txBody>
      </p:sp>
      <p:sp>
        <p:nvSpPr>
          <p:cNvPr id="29" name="文字方塊 28"/>
          <p:cNvSpPr txBox="1"/>
          <p:nvPr/>
        </p:nvSpPr>
        <p:spPr>
          <a:xfrm>
            <a:off x="1187624" y="682947"/>
            <a:ext cx="23718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400" dirty="0" smtClean="0">
                <a:solidFill>
                  <a:schemeClr val="bg1"/>
                </a:solidFill>
              </a:rPr>
              <a:t>function </a:t>
            </a:r>
            <a:endParaRPr lang="zh-TW" altLang="en-US" sz="4400" dirty="0">
              <a:solidFill>
                <a:schemeClr val="bg1"/>
              </a:solidFill>
            </a:endParaRPr>
          </a:p>
        </p:txBody>
      </p:sp>
      <p:grpSp>
        <p:nvGrpSpPr>
          <p:cNvPr id="15" name="群組 14"/>
          <p:cNvGrpSpPr/>
          <p:nvPr/>
        </p:nvGrpSpPr>
        <p:grpSpPr>
          <a:xfrm>
            <a:off x="5102344" y="2056296"/>
            <a:ext cx="3888432" cy="3388928"/>
            <a:chOff x="5148064" y="2056296"/>
            <a:chExt cx="3888432" cy="3388928"/>
          </a:xfrm>
        </p:grpSpPr>
        <p:sp>
          <p:nvSpPr>
            <p:cNvPr id="66" name="矩形 65"/>
            <p:cNvSpPr/>
            <p:nvPr/>
          </p:nvSpPr>
          <p:spPr>
            <a:xfrm>
              <a:off x="5148064" y="2056296"/>
              <a:ext cx="3888432" cy="3388928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7" name="矩形 66"/>
            <p:cNvSpPr/>
            <p:nvPr/>
          </p:nvSpPr>
          <p:spPr>
            <a:xfrm>
              <a:off x="8099977" y="3297808"/>
              <a:ext cx="795600" cy="57044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200" dirty="0"/>
                <a:t>執行</a:t>
              </a:r>
              <a:r>
                <a:rPr lang="zh-TW" altLang="en-US" sz="1200" dirty="0" smtClean="0"/>
                <a:t>區</a:t>
              </a:r>
              <a:r>
                <a:rPr lang="en-US" altLang="zh-TW" sz="1200" dirty="0" smtClean="0"/>
                <a:t>2</a:t>
              </a:r>
              <a:endParaRPr lang="zh-TW" altLang="en-US" sz="1200" dirty="0"/>
            </a:p>
          </p:txBody>
        </p:sp>
        <p:cxnSp>
          <p:nvCxnSpPr>
            <p:cNvPr id="68" name="直線單箭頭接點 67"/>
            <p:cNvCxnSpPr>
              <a:stCxn id="69" idx="2"/>
            </p:cNvCxnSpPr>
            <p:nvPr/>
          </p:nvCxnSpPr>
          <p:spPr>
            <a:xfrm>
              <a:off x="8498192" y="2889450"/>
              <a:ext cx="0" cy="337014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矩形 68"/>
            <p:cNvSpPr/>
            <p:nvPr/>
          </p:nvSpPr>
          <p:spPr>
            <a:xfrm>
              <a:off x="8100392" y="2319006"/>
              <a:ext cx="795600" cy="57044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200" dirty="0"/>
                <a:t>程式區</a:t>
              </a:r>
              <a:r>
                <a:rPr lang="zh-TW" altLang="en-US" sz="1200" dirty="0" smtClean="0"/>
                <a:t>塊</a:t>
              </a:r>
              <a:endParaRPr lang="zh-TW" altLang="en-US" sz="1200" dirty="0"/>
            </a:p>
          </p:txBody>
        </p:sp>
        <p:cxnSp>
          <p:nvCxnSpPr>
            <p:cNvPr id="70" name="直線單箭頭接點 69"/>
            <p:cNvCxnSpPr/>
            <p:nvPr/>
          </p:nvCxnSpPr>
          <p:spPr>
            <a:xfrm>
              <a:off x="8516860" y="3934149"/>
              <a:ext cx="0" cy="337014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矩形 70"/>
            <p:cNvSpPr/>
            <p:nvPr/>
          </p:nvSpPr>
          <p:spPr>
            <a:xfrm>
              <a:off x="8126680" y="4325979"/>
              <a:ext cx="795600" cy="57044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200" dirty="0" smtClean="0"/>
                <a:t>執行區</a:t>
              </a:r>
              <a:r>
                <a:rPr lang="en-US" altLang="zh-TW" sz="1200" dirty="0" smtClean="0"/>
                <a:t>1</a:t>
              </a:r>
              <a:endParaRPr lang="zh-TW" altLang="en-US" sz="1200" dirty="0"/>
            </a:p>
          </p:txBody>
        </p:sp>
        <p:sp>
          <p:nvSpPr>
            <p:cNvPr id="12" name="文字方塊 11"/>
            <p:cNvSpPr txBox="1"/>
            <p:nvPr/>
          </p:nvSpPr>
          <p:spPr>
            <a:xfrm>
              <a:off x="5269295" y="2420888"/>
              <a:ext cx="2810706" cy="286232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err="1" smtClean="0"/>
                <a:t>cout</a:t>
              </a:r>
              <a:r>
                <a:rPr lang="en-US" altLang="zh-TW" dirty="0" smtClean="0"/>
                <a:t> &lt;&lt; "Input a number:";</a:t>
              </a:r>
              <a:r>
                <a:rPr lang="en-US" altLang="zh-TW" dirty="0" smtClean="0"/>
                <a:t/>
              </a:r>
              <a:br>
                <a:rPr lang="en-US" altLang="zh-TW" dirty="0" smtClean="0"/>
              </a:br>
              <a:r>
                <a:rPr lang="en-US" altLang="zh-TW" dirty="0" err="1" smtClean="0"/>
                <a:t>cin</a:t>
              </a:r>
              <a:r>
                <a:rPr lang="en-US" altLang="zh-TW" dirty="0" smtClean="0"/>
                <a:t> &gt;&gt; x;</a:t>
              </a:r>
              <a:endParaRPr lang="en-US" altLang="zh-TW" dirty="0" smtClean="0"/>
            </a:p>
            <a:p>
              <a:r>
                <a:rPr lang="en-US" altLang="zh-TW" dirty="0" smtClean="0"/>
                <a:t>for(i=1;i&lt;</a:t>
              </a:r>
              <a:r>
                <a:rPr lang="en-US" altLang="zh-TW" dirty="0" err="1" smtClean="0"/>
                <a:t>n;i</a:t>
              </a:r>
              <a:r>
                <a:rPr lang="en-US" altLang="zh-TW" dirty="0" smtClean="0"/>
                <a:t>++)</a:t>
              </a:r>
            </a:p>
            <a:p>
              <a:r>
                <a:rPr lang="en-US" altLang="zh-TW" dirty="0"/>
                <a:t> </a:t>
              </a:r>
              <a:r>
                <a:rPr lang="en-US" altLang="zh-TW" dirty="0" smtClean="0"/>
                <a:t>    s=</a:t>
              </a:r>
              <a:r>
                <a:rPr lang="en-US" altLang="zh-TW" dirty="0" err="1" smtClean="0"/>
                <a:t>s+i</a:t>
              </a:r>
              <a:r>
                <a:rPr lang="en-US" altLang="zh-TW" dirty="0" smtClean="0"/>
                <a:t>;</a:t>
              </a:r>
            </a:p>
            <a:p>
              <a:r>
                <a:rPr lang="en-US" altLang="zh-TW" dirty="0" smtClean="0"/>
                <a:t>………….</a:t>
              </a:r>
            </a:p>
            <a:p>
              <a:r>
                <a:rPr lang="en-US" altLang="zh-TW" dirty="0"/>
                <a:t>for(i=1;i&lt;</a:t>
              </a:r>
              <a:r>
                <a:rPr lang="en-US" altLang="zh-TW" dirty="0" err="1"/>
                <a:t>n;i</a:t>
              </a:r>
              <a:r>
                <a:rPr lang="en-US" altLang="zh-TW" dirty="0"/>
                <a:t>++)</a:t>
              </a:r>
            </a:p>
            <a:p>
              <a:r>
                <a:rPr lang="en-US" altLang="zh-TW" dirty="0"/>
                <a:t>     </a:t>
              </a:r>
              <a:r>
                <a:rPr lang="en-US" altLang="zh-TW" dirty="0" smtClean="0"/>
                <a:t>a=</a:t>
              </a:r>
              <a:r>
                <a:rPr lang="en-US" altLang="zh-TW" dirty="0" err="1" smtClean="0"/>
                <a:t>a+i</a:t>
              </a:r>
              <a:r>
                <a:rPr lang="en-US" altLang="zh-TW" dirty="0"/>
                <a:t>;</a:t>
              </a:r>
              <a:r>
                <a:rPr lang="en-US" altLang="zh-TW" dirty="0" smtClean="0"/>
                <a:t/>
              </a:r>
              <a:br>
                <a:rPr lang="en-US" altLang="zh-TW" dirty="0" smtClean="0"/>
              </a:br>
              <a:r>
                <a:rPr lang="en-US" altLang="zh-TW" dirty="0"/>
                <a:t>………….</a:t>
              </a:r>
            </a:p>
            <a:p>
              <a:r>
                <a:rPr lang="en-US" altLang="zh-TW" dirty="0"/>
                <a:t>for(i=1;i&lt;</a:t>
              </a:r>
              <a:r>
                <a:rPr lang="en-US" altLang="zh-TW" dirty="0" err="1"/>
                <a:t>n;i</a:t>
              </a:r>
              <a:r>
                <a:rPr lang="en-US" altLang="zh-TW" dirty="0"/>
                <a:t>++)</a:t>
              </a:r>
            </a:p>
            <a:p>
              <a:r>
                <a:rPr lang="en-US" altLang="zh-TW" dirty="0"/>
                <a:t>     </a:t>
              </a:r>
              <a:r>
                <a:rPr lang="en-US" altLang="zh-TW" dirty="0" smtClean="0"/>
                <a:t>b=</a:t>
              </a:r>
              <a:r>
                <a:rPr lang="en-US" altLang="zh-TW" dirty="0" err="1" smtClean="0"/>
                <a:t>b+i</a:t>
              </a:r>
              <a:r>
                <a:rPr lang="en-US" altLang="zh-TW" dirty="0"/>
                <a:t>;</a:t>
              </a:r>
              <a:endParaRPr lang="zh-TW" altLang="en-US" dirty="0"/>
            </a:p>
          </p:txBody>
        </p:sp>
      </p:grpSp>
      <p:grpSp>
        <p:nvGrpSpPr>
          <p:cNvPr id="14" name="群組 13"/>
          <p:cNvGrpSpPr/>
          <p:nvPr/>
        </p:nvGrpSpPr>
        <p:grpSpPr>
          <a:xfrm>
            <a:off x="153224" y="2060846"/>
            <a:ext cx="4778816" cy="4295249"/>
            <a:chOff x="467544" y="2060846"/>
            <a:chExt cx="4778816" cy="4295249"/>
          </a:xfrm>
        </p:grpSpPr>
        <p:sp>
          <p:nvSpPr>
            <p:cNvPr id="51" name="矩形 50"/>
            <p:cNvSpPr/>
            <p:nvPr/>
          </p:nvSpPr>
          <p:spPr>
            <a:xfrm>
              <a:off x="561120" y="4347864"/>
              <a:ext cx="795600" cy="57044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200" dirty="0"/>
                <a:t>執行</a:t>
              </a:r>
              <a:r>
                <a:rPr lang="zh-TW" altLang="en-US" sz="1200" dirty="0" smtClean="0"/>
                <a:t>區</a:t>
              </a:r>
              <a:r>
                <a:rPr lang="en-US" altLang="zh-TW" sz="1200" dirty="0" smtClean="0"/>
                <a:t>1</a:t>
              </a:r>
              <a:endParaRPr lang="zh-TW" altLang="en-US" sz="1200" dirty="0"/>
            </a:p>
          </p:txBody>
        </p:sp>
        <p:cxnSp>
          <p:nvCxnSpPr>
            <p:cNvPr id="52" name="直線單箭頭接點 51"/>
            <p:cNvCxnSpPr/>
            <p:nvPr/>
          </p:nvCxnSpPr>
          <p:spPr>
            <a:xfrm flipH="1">
              <a:off x="959315" y="3964964"/>
              <a:ext cx="3810" cy="350134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單箭頭接點 54"/>
            <p:cNvCxnSpPr>
              <a:stCxn id="56" idx="2"/>
            </p:cNvCxnSpPr>
            <p:nvPr/>
          </p:nvCxnSpPr>
          <p:spPr>
            <a:xfrm>
              <a:off x="974555" y="2941624"/>
              <a:ext cx="0" cy="337014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矩形 55"/>
            <p:cNvSpPr/>
            <p:nvPr/>
          </p:nvSpPr>
          <p:spPr>
            <a:xfrm>
              <a:off x="576755" y="2371180"/>
              <a:ext cx="795600" cy="57044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200" dirty="0"/>
                <a:t>程式區</a:t>
              </a:r>
              <a:r>
                <a:rPr lang="zh-TW" altLang="en-US" sz="1200" dirty="0" smtClean="0"/>
                <a:t>塊</a:t>
              </a:r>
              <a:endParaRPr lang="zh-TW" altLang="en-US" sz="1200" dirty="0"/>
            </a:p>
          </p:txBody>
        </p:sp>
        <p:grpSp>
          <p:nvGrpSpPr>
            <p:cNvPr id="9" name="群組 8"/>
            <p:cNvGrpSpPr/>
            <p:nvPr/>
          </p:nvGrpSpPr>
          <p:grpSpPr>
            <a:xfrm>
              <a:off x="666614" y="3303652"/>
              <a:ext cx="609972" cy="609972"/>
              <a:chOff x="627306" y="3511641"/>
              <a:chExt cx="609972" cy="609972"/>
            </a:xfrm>
          </p:grpSpPr>
          <p:sp>
            <p:nvSpPr>
              <p:cNvPr id="58" name="流程圖: 接點 57"/>
              <p:cNvSpPr/>
              <p:nvPr/>
            </p:nvSpPr>
            <p:spPr>
              <a:xfrm>
                <a:off x="627306" y="3511641"/>
                <a:ext cx="609972" cy="609972"/>
              </a:xfrm>
              <a:prstGeom prst="flowChartConnector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dirty="0"/>
              </a:p>
            </p:txBody>
          </p:sp>
          <p:sp>
            <p:nvSpPr>
              <p:cNvPr id="59" name="文字方塊 58"/>
              <p:cNvSpPr txBox="1"/>
              <p:nvPr/>
            </p:nvSpPr>
            <p:spPr>
              <a:xfrm>
                <a:off x="751399" y="3555313"/>
                <a:ext cx="37702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2400" dirty="0" smtClean="0">
                    <a:solidFill>
                      <a:schemeClr val="bg1"/>
                    </a:solidFill>
                  </a:rPr>
                  <a:t>A</a:t>
                </a:r>
                <a:endParaRPr lang="zh-TW" altLang="en-US" sz="24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60" name="群組 59"/>
            <p:cNvGrpSpPr/>
            <p:nvPr/>
          </p:nvGrpSpPr>
          <p:grpSpPr>
            <a:xfrm>
              <a:off x="1576090" y="2389848"/>
              <a:ext cx="609972" cy="609972"/>
              <a:chOff x="627306" y="3511641"/>
              <a:chExt cx="609972" cy="609972"/>
            </a:xfrm>
          </p:grpSpPr>
          <p:sp>
            <p:nvSpPr>
              <p:cNvPr id="61" name="流程圖: 接點 60"/>
              <p:cNvSpPr/>
              <p:nvPr/>
            </p:nvSpPr>
            <p:spPr>
              <a:xfrm>
                <a:off x="627306" y="3511641"/>
                <a:ext cx="609972" cy="609972"/>
              </a:xfrm>
              <a:prstGeom prst="flowChartConnector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dirty="0"/>
              </a:p>
            </p:txBody>
          </p:sp>
          <p:sp>
            <p:nvSpPr>
              <p:cNvPr id="62" name="文字方塊 61"/>
              <p:cNvSpPr txBox="1"/>
              <p:nvPr/>
            </p:nvSpPr>
            <p:spPr>
              <a:xfrm>
                <a:off x="751399" y="3555313"/>
                <a:ext cx="37702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2400" dirty="0" smtClean="0">
                    <a:solidFill>
                      <a:schemeClr val="bg1"/>
                    </a:solidFill>
                  </a:rPr>
                  <a:t>A</a:t>
                </a:r>
                <a:endParaRPr lang="zh-TW" altLang="en-US" sz="2400" dirty="0">
                  <a:solidFill>
                    <a:schemeClr val="bg1"/>
                  </a:solidFill>
                </a:endParaRPr>
              </a:p>
            </p:txBody>
          </p:sp>
        </p:grpSp>
        <p:cxnSp>
          <p:nvCxnSpPr>
            <p:cNvPr id="63" name="直線單箭頭接點 62"/>
            <p:cNvCxnSpPr/>
            <p:nvPr/>
          </p:nvCxnSpPr>
          <p:spPr>
            <a:xfrm>
              <a:off x="1865836" y="3025550"/>
              <a:ext cx="0" cy="337014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矩形 63"/>
            <p:cNvSpPr/>
            <p:nvPr/>
          </p:nvSpPr>
          <p:spPr>
            <a:xfrm>
              <a:off x="1475656" y="3417380"/>
              <a:ext cx="795600" cy="57044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200" dirty="0"/>
                <a:t>執行</a:t>
              </a:r>
              <a:r>
                <a:rPr lang="zh-TW" altLang="en-US" sz="1200" dirty="0" smtClean="0"/>
                <a:t>區</a:t>
              </a:r>
              <a:r>
                <a:rPr lang="en-US" altLang="zh-TW" sz="1200" dirty="0" smtClean="0"/>
                <a:t>2</a:t>
              </a:r>
              <a:endParaRPr lang="zh-TW" altLang="en-US" sz="1200" dirty="0"/>
            </a:p>
          </p:txBody>
        </p:sp>
        <p:sp>
          <p:nvSpPr>
            <p:cNvPr id="65" name="矩形 64"/>
            <p:cNvSpPr/>
            <p:nvPr/>
          </p:nvSpPr>
          <p:spPr>
            <a:xfrm>
              <a:off x="1483276" y="4343292"/>
              <a:ext cx="795600" cy="57044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200" dirty="0" smtClean="0"/>
                <a:t>返回</a:t>
              </a:r>
              <a:endParaRPr lang="zh-TW" altLang="en-US" sz="1200" dirty="0"/>
            </a:p>
          </p:txBody>
        </p:sp>
        <p:sp>
          <p:nvSpPr>
            <p:cNvPr id="11" name="矩形 10"/>
            <p:cNvSpPr/>
            <p:nvPr/>
          </p:nvSpPr>
          <p:spPr>
            <a:xfrm>
              <a:off x="467544" y="2060846"/>
              <a:ext cx="4778816" cy="4295249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31" name="直線單箭頭接點 30"/>
            <p:cNvCxnSpPr/>
            <p:nvPr/>
          </p:nvCxnSpPr>
          <p:spPr>
            <a:xfrm>
              <a:off x="1881076" y="4032496"/>
              <a:ext cx="0" cy="28730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文字方塊 38"/>
            <p:cNvSpPr txBox="1"/>
            <p:nvPr/>
          </p:nvSpPr>
          <p:spPr>
            <a:xfrm>
              <a:off x="2419760" y="2222862"/>
              <a:ext cx="2810706" cy="39703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err="1" smtClean="0"/>
                <a:t>cout</a:t>
              </a:r>
              <a:r>
                <a:rPr lang="en-US" altLang="zh-TW" dirty="0" smtClean="0"/>
                <a:t> &lt;&lt; "Input a number:";</a:t>
              </a:r>
              <a:r>
                <a:rPr lang="en-US" altLang="zh-TW" dirty="0" smtClean="0"/>
                <a:t/>
              </a:r>
              <a:br>
                <a:rPr lang="en-US" altLang="zh-TW" dirty="0" smtClean="0"/>
              </a:br>
              <a:r>
                <a:rPr lang="en-US" altLang="zh-TW" dirty="0" err="1" smtClean="0"/>
                <a:t>cin</a:t>
              </a:r>
              <a:r>
                <a:rPr lang="en-US" altLang="zh-TW" dirty="0" smtClean="0"/>
                <a:t> &gt;&gt; n;</a:t>
              </a:r>
              <a:endParaRPr lang="en-US" altLang="zh-TW" dirty="0" smtClean="0"/>
            </a:p>
            <a:p>
              <a:r>
                <a:rPr lang="en-US" altLang="zh-TW" dirty="0" smtClean="0"/>
                <a:t>s=sum(n);</a:t>
              </a:r>
              <a:br>
                <a:rPr lang="en-US" altLang="zh-TW" dirty="0" smtClean="0"/>
              </a:br>
              <a:r>
                <a:rPr lang="en-US" altLang="zh-TW" dirty="0" smtClean="0"/>
                <a:t>………………</a:t>
              </a:r>
            </a:p>
            <a:p>
              <a:r>
                <a:rPr lang="en-US" altLang="zh-TW" dirty="0" smtClean="0"/>
                <a:t>a=sum(n);</a:t>
              </a:r>
            </a:p>
            <a:p>
              <a:r>
                <a:rPr lang="en-US" altLang="zh-TW" dirty="0" smtClean="0"/>
                <a:t>………………</a:t>
              </a:r>
            </a:p>
            <a:p>
              <a:r>
                <a:rPr lang="en-US" altLang="zh-TW" dirty="0" smtClean="0"/>
                <a:t>b=sum(n);</a:t>
              </a:r>
              <a:br>
                <a:rPr lang="en-US" altLang="zh-TW" dirty="0" smtClean="0"/>
              </a:br>
              <a:r>
                <a:rPr lang="en-US" altLang="zh-TW" dirty="0" smtClean="0"/>
                <a:t/>
              </a:r>
              <a:br>
                <a:rPr lang="en-US" altLang="zh-TW" dirty="0" smtClean="0"/>
              </a:br>
              <a:r>
                <a:rPr lang="en-US" altLang="zh-TW" dirty="0" smtClean="0"/>
                <a:t>int absolute(int n){</a:t>
              </a:r>
              <a:br>
                <a:rPr lang="en-US" altLang="zh-TW" dirty="0" smtClean="0"/>
              </a:br>
              <a:r>
                <a:rPr lang="en-US" altLang="zh-TW" dirty="0" smtClean="0"/>
                <a:t>int s;</a:t>
              </a:r>
              <a:br>
                <a:rPr lang="en-US" altLang="zh-TW" dirty="0" smtClean="0"/>
              </a:br>
              <a:r>
                <a:rPr lang="en-US" altLang="zh-TW" dirty="0"/>
                <a:t>for(i=1;i&lt;</a:t>
              </a:r>
              <a:r>
                <a:rPr lang="en-US" altLang="zh-TW" dirty="0" err="1"/>
                <a:t>n;i</a:t>
              </a:r>
              <a:r>
                <a:rPr lang="en-US" altLang="zh-TW" dirty="0"/>
                <a:t>++)</a:t>
              </a:r>
            </a:p>
            <a:p>
              <a:r>
                <a:rPr lang="en-US" altLang="zh-TW" dirty="0"/>
                <a:t>     s=</a:t>
              </a:r>
              <a:r>
                <a:rPr lang="en-US" altLang="zh-TW" dirty="0" err="1"/>
                <a:t>s+i</a:t>
              </a:r>
              <a:r>
                <a:rPr lang="en-US" altLang="zh-TW" dirty="0"/>
                <a:t>;</a:t>
              </a:r>
            </a:p>
            <a:p>
              <a:r>
                <a:rPr lang="en-US" altLang="zh-TW" dirty="0" smtClean="0"/>
                <a:t>return(s);</a:t>
              </a:r>
            </a:p>
            <a:p>
              <a:r>
                <a:rPr lang="en-US" altLang="zh-TW" dirty="0"/>
                <a:t>}</a:t>
              </a:r>
              <a:endParaRPr lang="zh-TW" altLang="en-US" dirty="0"/>
            </a:p>
          </p:txBody>
        </p:sp>
      </p:grpSp>
      <p:sp>
        <p:nvSpPr>
          <p:cNvPr id="42" name="矩形 41"/>
          <p:cNvSpPr/>
          <p:nvPr/>
        </p:nvSpPr>
        <p:spPr>
          <a:xfrm>
            <a:off x="3291777" y="5011999"/>
            <a:ext cx="379551" cy="271211"/>
          </a:xfrm>
          <a:prstGeom prst="rect">
            <a:avLst/>
          </a:prstGeom>
          <a:solidFill>
            <a:srgbClr val="FF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200" dirty="0"/>
          </a:p>
        </p:txBody>
      </p:sp>
      <p:sp>
        <p:nvSpPr>
          <p:cNvPr id="43" name="矩形 42"/>
          <p:cNvSpPr/>
          <p:nvPr/>
        </p:nvSpPr>
        <p:spPr>
          <a:xfrm>
            <a:off x="6436823" y="3030302"/>
            <a:ext cx="367425" cy="248336"/>
          </a:xfrm>
          <a:prstGeom prst="rect">
            <a:avLst/>
          </a:prstGeom>
          <a:solidFill>
            <a:srgbClr val="FF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200" dirty="0"/>
          </a:p>
        </p:txBody>
      </p:sp>
      <p:sp>
        <p:nvSpPr>
          <p:cNvPr id="32" name="矩形 31"/>
          <p:cNvSpPr/>
          <p:nvPr/>
        </p:nvSpPr>
        <p:spPr>
          <a:xfrm>
            <a:off x="6436823" y="3868252"/>
            <a:ext cx="367425" cy="248336"/>
          </a:xfrm>
          <a:prstGeom prst="rect">
            <a:avLst/>
          </a:prstGeom>
          <a:solidFill>
            <a:srgbClr val="FF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200" dirty="0"/>
          </a:p>
        </p:txBody>
      </p:sp>
      <p:sp>
        <p:nvSpPr>
          <p:cNvPr id="33" name="矩形 32"/>
          <p:cNvSpPr/>
          <p:nvPr/>
        </p:nvSpPr>
        <p:spPr>
          <a:xfrm>
            <a:off x="6436823" y="4669972"/>
            <a:ext cx="367425" cy="248336"/>
          </a:xfrm>
          <a:prstGeom prst="rect">
            <a:avLst/>
          </a:prstGeom>
          <a:solidFill>
            <a:srgbClr val="FF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588080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3" grpId="0" animBg="1"/>
      <p:bldP spid="32" grpId="0" animBg="1"/>
      <p:bldP spid="3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標題 1"/>
          <p:cNvSpPr txBox="1">
            <a:spLocks/>
          </p:cNvSpPr>
          <p:nvPr/>
        </p:nvSpPr>
        <p:spPr>
          <a:xfrm>
            <a:off x="2592288" y="332656"/>
            <a:ext cx="6228184" cy="1470025"/>
          </a:xfrm>
          <a:prstGeom prst="rect">
            <a:avLst/>
          </a:prstGeom>
        </p:spPr>
        <p:txBody>
          <a:bodyPr vert="horz" rtlCol="0" anchor="ctr" anchorCtr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8890">
              <a:contourClr>
                <a:schemeClr val="accent3">
                  <a:shade val="55000"/>
                </a:schemeClr>
              </a:contourClr>
            </a:sp3d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4400" b="1" kern="1200" cap="all" spc="50" dirty="0">
                <a:ln w="158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1750" dir="3600000" algn="tl" rotWithShape="0">
                    <a:srgbClr val="000000">
                      <a:alpha val="6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latinLnBrk="0" hangingPunct="1">
              <a:defRPr kumimoji="0">
                <a:solidFill>
                  <a:schemeClr val="tx2"/>
                </a:solidFill>
              </a:defRPr>
            </a:lvl2pPr>
            <a:lvl3pPr eaLnBrk="1" latinLnBrk="0" hangingPunct="1">
              <a:defRPr kumimoji="0">
                <a:solidFill>
                  <a:schemeClr val="tx2"/>
                </a:solidFill>
              </a:defRPr>
            </a:lvl3pPr>
            <a:lvl4pPr eaLnBrk="1" latinLnBrk="0" hangingPunct="1">
              <a:defRPr kumimoji="0">
                <a:solidFill>
                  <a:schemeClr val="tx2"/>
                </a:solidFill>
              </a:defRPr>
            </a:lvl4pPr>
            <a:lvl5pPr eaLnBrk="1" latinLnBrk="0" hangingPunct="1">
              <a:defRPr kumimoji="0">
                <a:solidFill>
                  <a:schemeClr val="tx2"/>
                </a:solidFill>
              </a:defRPr>
            </a:lvl5pPr>
            <a:lvl6pPr eaLnBrk="1" latinLnBrk="0" hangingPunct="1">
              <a:defRPr kumimoji="0">
                <a:solidFill>
                  <a:schemeClr val="tx2"/>
                </a:solidFill>
              </a:defRPr>
            </a:lvl6pPr>
            <a:lvl7pPr eaLnBrk="1" latinLnBrk="0" hangingPunct="1">
              <a:defRPr kumimoji="0">
                <a:solidFill>
                  <a:schemeClr val="tx2"/>
                </a:solidFill>
              </a:defRPr>
            </a:lvl7pPr>
            <a:lvl8pPr eaLnBrk="1" latinLnBrk="0" hangingPunct="1">
              <a:defRPr kumimoji="0">
                <a:solidFill>
                  <a:schemeClr val="tx2"/>
                </a:solidFill>
              </a:defRPr>
            </a:lvl8pPr>
            <a:lvl9pPr eaLnBrk="1" latinLnBrk="0" hangingPunct="1">
              <a:defRPr kumimoji="0">
                <a:solidFill>
                  <a:schemeClr val="tx2"/>
                </a:solidFill>
              </a:defRPr>
            </a:lvl9pPr>
          </a:lstStyle>
          <a:p>
            <a:r>
              <a:rPr lang="zh-TW" altLang="en-US" dirty="0" smtClean="0"/>
              <a:t>使用理由 </a:t>
            </a:r>
            <a:r>
              <a:rPr lang="en-US" altLang="zh-TW" dirty="0" smtClean="0"/>
              <a:t>3 </a:t>
            </a:r>
            <a:r>
              <a:rPr lang="zh-TW" altLang="en-US" dirty="0" smtClean="0">
                <a:solidFill>
                  <a:srgbClr val="680000"/>
                </a:solidFill>
              </a:rPr>
              <a:t>減少程式碼</a:t>
            </a:r>
            <a:endParaRPr lang="zh-TW" altLang="en-US" sz="1800" dirty="0">
              <a:solidFill>
                <a:srgbClr val="680000"/>
              </a:solidFill>
            </a:endParaRPr>
          </a:p>
        </p:txBody>
      </p:sp>
      <p:sp>
        <p:nvSpPr>
          <p:cNvPr id="29" name="文字方塊 28"/>
          <p:cNvSpPr txBox="1"/>
          <p:nvPr/>
        </p:nvSpPr>
        <p:spPr>
          <a:xfrm>
            <a:off x="611560" y="682947"/>
            <a:ext cx="23718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400" dirty="0" smtClean="0">
                <a:solidFill>
                  <a:schemeClr val="bg1"/>
                </a:solidFill>
              </a:rPr>
              <a:t>function </a:t>
            </a:r>
            <a:endParaRPr lang="zh-TW" altLang="en-US" sz="4400" dirty="0">
              <a:solidFill>
                <a:schemeClr val="bg1"/>
              </a:solidFill>
            </a:endParaRPr>
          </a:p>
        </p:txBody>
      </p:sp>
      <p:grpSp>
        <p:nvGrpSpPr>
          <p:cNvPr id="15" name="群組 14"/>
          <p:cNvGrpSpPr/>
          <p:nvPr/>
        </p:nvGrpSpPr>
        <p:grpSpPr>
          <a:xfrm>
            <a:off x="5102344" y="2056296"/>
            <a:ext cx="3888432" cy="3388928"/>
            <a:chOff x="5148064" y="2056296"/>
            <a:chExt cx="3888432" cy="3388928"/>
          </a:xfrm>
        </p:grpSpPr>
        <p:sp>
          <p:nvSpPr>
            <p:cNvPr id="66" name="矩形 65"/>
            <p:cNvSpPr/>
            <p:nvPr/>
          </p:nvSpPr>
          <p:spPr>
            <a:xfrm>
              <a:off x="5148064" y="2056296"/>
              <a:ext cx="3888432" cy="3388928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7" name="矩形 66"/>
            <p:cNvSpPr/>
            <p:nvPr/>
          </p:nvSpPr>
          <p:spPr>
            <a:xfrm>
              <a:off x="8099977" y="3297808"/>
              <a:ext cx="795600" cy="57044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200" dirty="0"/>
                <a:t>執行</a:t>
              </a:r>
              <a:r>
                <a:rPr lang="zh-TW" altLang="en-US" sz="1200" dirty="0" smtClean="0"/>
                <a:t>區</a:t>
              </a:r>
              <a:r>
                <a:rPr lang="en-US" altLang="zh-TW" sz="1200" dirty="0" smtClean="0"/>
                <a:t>2</a:t>
              </a:r>
              <a:endParaRPr lang="zh-TW" altLang="en-US" sz="1200" dirty="0"/>
            </a:p>
          </p:txBody>
        </p:sp>
        <p:cxnSp>
          <p:nvCxnSpPr>
            <p:cNvPr id="68" name="直線單箭頭接點 67"/>
            <p:cNvCxnSpPr>
              <a:stCxn id="69" idx="2"/>
            </p:cNvCxnSpPr>
            <p:nvPr/>
          </p:nvCxnSpPr>
          <p:spPr>
            <a:xfrm>
              <a:off x="8498192" y="2889450"/>
              <a:ext cx="0" cy="337014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矩形 68"/>
            <p:cNvSpPr/>
            <p:nvPr/>
          </p:nvSpPr>
          <p:spPr>
            <a:xfrm>
              <a:off x="8100392" y="2319006"/>
              <a:ext cx="795600" cy="57044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200" dirty="0"/>
                <a:t>程式區</a:t>
              </a:r>
              <a:r>
                <a:rPr lang="zh-TW" altLang="en-US" sz="1200" dirty="0" smtClean="0"/>
                <a:t>塊</a:t>
              </a:r>
              <a:endParaRPr lang="zh-TW" altLang="en-US" sz="1200" dirty="0"/>
            </a:p>
          </p:txBody>
        </p:sp>
        <p:cxnSp>
          <p:nvCxnSpPr>
            <p:cNvPr id="70" name="直線單箭頭接點 69"/>
            <p:cNvCxnSpPr/>
            <p:nvPr/>
          </p:nvCxnSpPr>
          <p:spPr>
            <a:xfrm>
              <a:off x="8516860" y="3934149"/>
              <a:ext cx="0" cy="337014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矩形 70"/>
            <p:cNvSpPr/>
            <p:nvPr/>
          </p:nvSpPr>
          <p:spPr>
            <a:xfrm>
              <a:off x="8126680" y="4325979"/>
              <a:ext cx="795600" cy="57044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200" dirty="0" smtClean="0"/>
                <a:t>執行區</a:t>
              </a:r>
              <a:r>
                <a:rPr lang="en-US" altLang="zh-TW" sz="1200" dirty="0" smtClean="0"/>
                <a:t>1</a:t>
              </a:r>
              <a:endParaRPr lang="zh-TW" altLang="en-US" sz="1200" dirty="0"/>
            </a:p>
          </p:txBody>
        </p:sp>
        <p:sp>
          <p:nvSpPr>
            <p:cNvPr id="12" name="文字方塊 11"/>
            <p:cNvSpPr txBox="1"/>
            <p:nvPr/>
          </p:nvSpPr>
          <p:spPr>
            <a:xfrm>
              <a:off x="5269295" y="2420888"/>
              <a:ext cx="2810706" cy="286232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err="1" smtClean="0"/>
                <a:t>cout</a:t>
              </a:r>
              <a:r>
                <a:rPr lang="en-US" altLang="zh-TW" dirty="0" smtClean="0"/>
                <a:t> &lt;&lt; "Input a number:";</a:t>
              </a:r>
              <a:r>
                <a:rPr lang="en-US" altLang="zh-TW" dirty="0" smtClean="0"/>
                <a:t/>
              </a:r>
              <a:br>
                <a:rPr lang="en-US" altLang="zh-TW" dirty="0" smtClean="0"/>
              </a:br>
              <a:r>
                <a:rPr lang="en-US" altLang="zh-TW" dirty="0" err="1" smtClean="0"/>
                <a:t>cin</a:t>
              </a:r>
              <a:r>
                <a:rPr lang="en-US" altLang="zh-TW" dirty="0" smtClean="0"/>
                <a:t> &gt;&gt; x;</a:t>
              </a:r>
              <a:endParaRPr lang="en-US" altLang="zh-TW" dirty="0" smtClean="0"/>
            </a:p>
            <a:p>
              <a:r>
                <a:rPr lang="en-US" altLang="zh-TW" dirty="0" smtClean="0"/>
                <a:t>for(i=1;i&lt;</a:t>
              </a:r>
              <a:r>
                <a:rPr lang="en-US" altLang="zh-TW" dirty="0" err="1" smtClean="0"/>
                <a:t>n;i</a:t>
              </a:r>
              <a:r>
                <a:rPr lang="en-US" altLang="zh-TW" dirty="0" smtClean="0"/>
                <a:t>++)</a:t>
              </a:r>
            </a:p>
            <a:p>
              <a:r>
                <a:rPr lang="en-US" altLang="zh-TW" dirty="0"/>
                <a:t> </a:t>
              </a:r>
              <a:r>
                <a:rPr lang="en-US" altLang="zh-TW" dirty="0" smtClean="0"/>
                <a:t>    s=</a:t>
              </a:r>
              <a:r>
                <a:rPr lang="en-US" altLang="zh-TW" dirty="0" err="1" smtClean="0"/>
                <a:t>s+i</a:t>
              </a:r>
              <a:r>
                <a:rPr lang="en-US" altLang="zh-TW" dirty="0" smtClean="0"/>
                <a:t>;</a:t>
              </a:r>
            </a:p>
            <a:p>
              <a:r>
                <a:rPr lang="en-US" altLang="zh-TW" dirty="0" smtClean="0"/>
                <a:t>………….</a:t>
              </a:r>
            </a:p>
            <a:p>
              <a:r>
                <a:rPr lang="en-US" altLang="zh-TW" dirty="0"/>
                <a:t>for(i=1;i&lt;</a:t>
              </a:r>
              <a:r>
                <a:rPr lang="en-US" altLang="zh-TW" dirty="0" err="1"/>
                <a:t>n;i</a:t>
              </a:r>
              <a:r>
                <a:rPr lang="en-US" altLang="zh-TW" dirty="0"/>
                <a:t>++)</a:t>
              </a:r>
            </a:p>
            <a:p>
              <a:r>
                <a:rPr lang="en-US" altLang="zh-TW" dirty="0"/>
                <a:t>     </a:t>
              </a:r>
              <a:r>
                <a:rPr lang="en-US" altLang="zh-TW" dirty="0" smtClean="0"/>
                <a:t>a=</a:t>
              </a:r>
              <a:r>
                <a:rPr lang="en-US" altLang="zh-TW" dirty="0" err="1" smtClean="0"/>
                <a:t>a+i</a:t>
              </a:r>
              <a:r>
                <a:rPr lang="en-US" altLang="zh-TW" dirty="0"/>
                <a:t>;</a:t>
              </a:r>
              <a:r>
                <a:rPr lang="en-US" altLang="zh-TW" dirty="0" smtClean="0"/>
                <a:t/>
              </a:r>
              <a:br>
                <a:rPr lang="en-US" altLang="zh-TW" dirty="0" smtClean="0"/>
              </a:br>
              <a:r>
                <a:rPr lang="en-US" altLang="zh-TW" dirty="0"/>
                <a:t>………….</a:t>
              </a:r>
            </a:p>
            <a:p>
              <a:r>
                <a:rPr lang="en-US" altLang="zh-TW" dirty="0"/>
                <a:t>for(i=1;i&lt;</a:t>
              </a:r>
              <a:r>
                <a:rPr lang="en-US" altLang="zh-TW" dirty="0" err="1"/>
                <a:t>n;i</a:t>
              </a:r>
              <a:r>
                <a:rPr lang="en-US" altLang="zh-TW" dirty="0"/>
                <a:t>++)</a:t>
              </a:r>
            </a:p>
            <a:p>
              <a:r>
                <a:rPr lang="en-US" altLang="zh-TW" dirty="0"/>
                <a:t>     </a:t>
              </a:r>
              <a:r>
                <a:rPr lang="en-US" altLang="zh-TW" dirty="0" smtClean="0"/>
                <a:t>b=</a:t>
              </a:r>
              <a:r>
                <a:rPr lang="en-US" altLang="zh-TW" dirty="0" err="1" smtClean="0"/>
                <a:t>b+i</a:t>
              </a:r>
              <a:r>
                <a:rPr lang="en-US" altLang="zh-TW" dirty="0"/>
                <a:t>;</a:t>
              </a:r>
              <a:endParaRPr lang="zh-TW" altLang="en-US" dirty="0"/>
            </a:p>
          </p:txBody>
        </p:sp>
      </p:grpSp>
      <p:grpSp>
        <p:nvGrpSpPr>
          <p:cNvPr id="14" name="群組 13"/>
          <p:cNvGrpSpPr/>
          <p:nvPr/>
        </p:nvGrpSpPr>
        <p:grpSpPr>
          <a:xfrm>
            <a:off x="153224" y="2060846"/>
            <a:ext cx="4778816" cy="4295249"/>
            <a:chOff x="467544" y="2060846"/>
            <a:chExt cx="4778816" cy="4295249"/>
          </a:xfrm>
        </p:grpSpPr>
        <p:sp>
          <p:nvSpPr>
            <p:cNvPr id="51" name="矩形 50"/>
            <p:cNvSpPr/>
            <p:nvPr/>
          </p:nvSpPr>
          <p:spPr>
            <a:xfrm>
              <a:off x="561120" y="4347864"/>
              <a:ext cx="795600" cy="57044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200" dirty="0"/>
                <a:t>執行</a:t>
              </a:r>
              <a:r>
                <a:rPr lang="zh-TW" altLang="en-US" sz="1200" dirty="0" smtClean="0"/>
                <a:t>區</a:t>
              </a:r>
              <a:r>
                <a:rPr lang="en-US" altLang="zh-TW" sz="1200" dirty="0" smtClean="0"/>
                <a:t>1</a:t>
              </a:r>
              <a:endParaRPr lang="zh-TW" altLang="en-US" sz="1200" dirty="0"/>
            </a:p>
          </p:txBody>
        </p:sp>
        <p:cxnSp>
          <p:nvCxnSpPr>
            <p:cNvPr id="52" name="直線單箭頭接點 51"/>
            <p:cNvCxnSpPr/>
            <p:nvPr/>
          </p:nvCxnSpPr>
          <p:spPr>
            <a:xfrm flipH="1">
              <a:off x="959315" y="3964964"/>
              <a:ext cx="3810" cy="350134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單箭頭接點 54"/>
            <p:cNvCxnSpPr>
              <a:stCxn id="56" idx="2"/>
            </p:cNvCxnSpPr>
            <p:nvPr/>
          </p:nvCxnSpPr>
          <p:spPr>
            <a:xfrm>
              <a:off x="974555" y="2941624"/>
              <a:ext cx="0" cy="337014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矩形 55"/>
            <p:cNvSpPr/>
            <p:nvPr/>
          </p:nvSpPr>
          <p:spPr>
            <a:xfrm>
              <a:off x="576755" y="2371180"/>
              <a:ext cx="795600" cy="57044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200" dirty="0"/>
                <a:t>程式區</a:t>
              </a:r>
              <a:r>
                <a:rPr lang="zh-TW" altLang="en-US" sz="1200" dirty="0" smtClean="0"/>
                <a:t>塊</a:t>
              </a:r>
              <a:endParaRPr lang="zh-TW" altLang="en-US" sz="1200" dirty="0"/>
            </a:p>
          </p:txBody>
        </p:sp>
        <p:grpSp>
          <p:nvGrpSpPr>
            <p:cNvPr id="9" name="群組 8"/>
            <p:cNvGrpSpPr/>
            <p:nvPr/>
          </p:nvGrpSpPr>
          <p:grpSpPr>
            <a:xfrm>
              <a:off x="666614" y="3303652"/>
              <a:ext cx="609972" cy="609972"/>
              <a:chOff x="627306" y="3511641"/>
              <a:chExt cx="609972" cy="609972"/>
            </a:xfrm>
          </p:grpSpPr>
          <p:sp>
            <p:nvSpPr>
              <p:cNvPr id="58" name="流程圖: 接點 57"/>
              <p:cNvSpPr/>
              <p:nvPr/>
            </p:nvSpPr>
            <p:spPr>
              <a:xfrm>
                <a:off x="627306" y="3511641"/>
                <a:ext cx="609972" cy="609972"/>
              </a:xfrm>
              <a:prstGeom prst="flowChartConnector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dirty="0"/>
              </a:p>
            </p:txBody>
          </p:sp>
          <p:sp>
            <p:nvSpPr>
              <p:cNvPr id="59" name="文字方塊 58"/>
              <p:cNvSpPr txBox="1"/>
              <p:nvPr/>
            </p:nvSpPr>
            <p:spPr>
              <a:xfrm>
                <a:off x="751399" y="3555313"/>
                <a:ext cx="37702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2400" dirty="0" smtClean="0">
                    <a:solidFill>
                      <a:schemeClr val="bg1"/>
                    </a:solidFill>
                  </a:rPr>
                  <a:t>A</a:t>
                </a:r>
                <a:endParaRPr lang="zh-TW" altLang="en-US" sz="24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60" name="群組 59"/>
            <p:cNvGrpSpPr/>
            <p:nvPr/>
          </p:nvGrpSpPr>
          <p:grpSpPr>
            <a:xfrm>
              <a:off x="1576090" y="2389848"/>
              <a:ext cx="609972" cy="609972"/>
              <a:chOff x="627306" y="3511641"/>
              <a:chExt cx="609972" cy="609972"/>
            </a:xfrm>
          </p:grpSpPr>
          <p:sp>
            <p:nvSpPr>
              <p:cNvPr id="61" name="流程圖: 接點 60"/>
              <p:cNvSpPr/>
              <p:nvPr/>
            </p:nvSpPr>
            <p:spPr>
              <a:xfrm>
                <a:off x="627306" y="3511641"/>
                <a:ext cx="609972" cy="609972"/>
              </a:xfrm>
              <a:prstGeom prst="flowChartConnector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dirty="0"/>
              </a:p>
            </p:txBody>
          </p:sp>
          <p:sp>
            <p:nvSpPr>
              <p:cNvPr id="62" name="文字方塊 61"/>
              <p:cNvSpPr txBox="1"/>
              <p:nvPr/>
            </p:nvSpPr>
            <p:spPr>
              <a:xfrm>
                <a:off x="751399" y="3555313"/>
                <a:ext cx="37702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2400" dirty="0" smtClean="0">
                    <a:solidFill>
                      <a:schemeClr val="bg1"/>
                    </a:solidFill>
                  </a:rPr>
                  <a:t>A</a:t>
                </a:r>
                <a:endParaRPr lang="zh-TW" altLang="en-US" sz="2400" dirty="0">
                  <a:solidFill>
                    <a:schemeClr val="bg1"/>
                  </a:solidFill>
                </a:endParaRPr>
              </a:p>
            </p:txBody>
          </p:sp>
        </p:grpSp>
        <p:cxnSp>
          <p:nvCxnSpPr>
            <p:cNvPr id="63" name="直線單箭頭接點 62"/>
            <p:cNvCxnSpPr/>
            <p:nvPr/>
          </p:nvCxnSpPr>
          <p:spPr>
            <a:xfrm>
              <a:off x="1865836" y="3025550"/>
              <a:ext cx="0" cy="337014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矩形 63"/>
            <p:cNvSpPr/>
            <p:nvPr/>
          </p:nvSpPr>
          <p:spPr>
            <a:xfrm>
              <a:off x="1475656" y="3417380"/>
              <a:ext cx="795600" cy="57044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200" dirty="0"/>
                <a:t>執行</a:t>
              </a:r>
              <a:r>
                <a:rPr lang="zh-TW" altLang="en-US" sz="1200" dirty="0" smtClean="0"/>
                <a:t>區</a:t>
              </a:r>
              <a:r>
                <a:rPr lang="en-US" altLang="zh-TW" sz="1200" dirty="0" smtClean="0"/>
                <a:t>2</a:t>
              </a:r>
              <a:endParaRPr lang="zh-TW" altLang="en-US" sz="1200" dirty="0"/>
            </a:p>
          </p:txBody>
        </p:sp>
        <p:sp>
          <p:nvSpPr>
            <p:cNvPr id="65" name="矩形 64"/>
            <p:cNvSpPr/>
            <p:nvPr/>
          </p:nvSpPr>
          <p:spPr>
            <a:xfrm>
              <a:off x="1483276" y="4343292"/>
              <a:ext cx="795600" cy="57044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200" dirty="0" smtClean="0"/>
                <a:t>返回</a:t>
              </a:r>
              <a:endParaRPr lang="zh-TW" altLang="en-US" sz="1200" dirty="0"/>
            </a:p>
          </p:txBody>
        </p:sp>
        <p:sp>
          <p:nvSpPr>
            <p:cNvPr id="11" name="矩形 10"/>
            <p:cNvSpPr/>
            <p:nvPr/>
          </p:nvSpPr>
          <p:spPr>
            <a:xfrm>
              <a:off x="467544" y="2060846"/>
              <a:ext cx="4778816" cy="4295249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31" name="直線單箭頭接點 30"/>
            <p:cNvCxnSpPr/>
            <p:nvPr/>
          </p:nvCxnSpPr>
          <p:spPr>
            <a:xfrm>
              <a:off x="1881076" y="4032496"/>
              <a:ext cx="0" cy="28730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文字方塊 38"/>
            <p:cNvSpPr txBox="1"/>
            <p:nvPr/>
          </p:nvSpPr>
          <p:spPr>
            <a:xfrm>
              <a:off x="2419760" y="2222862"/>
              <a:ext cx="2810706" cy="39703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err="1" smtClean="0"/>
                <a:t>cout</a:t>
              </a:r>
              <a:r>
                <a:rPr lang="en-US" altLang="zh-TW" dirty="0" smtClean="0"/>
                <a:t> &lt;&lt; "Input a number:";</a:t>
              </a:r>
              <a:r>
                <a:rPr lang="en-US" altLang="zh-TW" dirty="0" smtClean="0"/>
                <a:t/>
              </a:r>
              <a:br>
                <a:rPr lang="en-US" altLang="zh-TW" dirty="0" smtClean="0"/>
              </a:br>
              <a:r>
                <a:rPr lang="en-US" altLang="zh-TW" dirty="0" err="1" smtClean="0"/>
                <a:t>cin</a:t>
              </a:r>
              <a:r>
                <a:rPr lang="en-US" altLang="zh-TW" dirty="0" smtClean="0"/>
                <a:t> &gt;&gt; n;</a:t>
              </a:r>
              <a:endParaRPr lang="en-US" altLang="zh-TW" dirty="0" smtClean="0"/>
            </a:p>
            <a:p>
              <a:r>
                <a:rPr lang="en-US" altLang="zh-TW" dirty="0" smtClean="0"/>
                <a:t>s=sum(n);</a:t>
              </a:r>
              <a:br>
                <a:rPr lang="en-US" altLang="zh-TW" dirty="0" smtClean="0"/>
              </a:br>
              <a:r>
                <a:rPr lang="en-US" altLang="zh-TW" dirty="0" smtClean="0"/>
                <a:t>………………</a:t>
              </a:r>
            </a:p>
            <a:p>
              <a:r>
                <a:rPr lang="en-US" altLang="zh-TW" dirty="0" smtClean="0"/>
                <a:t>a=sum(n);</a:t>
              </a:r>
            </a:p>
            <a:p>
              <a:r>
                <a:rPr lang="en-US" altLang="zh-TW" dirty="0" smtClean="0"/>
                <a:t>………………</a:t>
              </a:r>
            </a:p>
            <a:p>
              <a:r>
                <a:rPr lang="en-US" altLang="zh-TW" dirty="0" smtClean="0"/>
                <a:t>b=sum(n);</a:t>
              </a:r>
              <a:br>
                <a:rPr lang="en-US" altLang="zh-TW" dirty="0" smtClean="0"/>
              </a:br>
              <a:r>
                <a:rPr lang="en-US" altLang="zh-TW" dirty="0" smtClean="0"/>
                <a:t/>
              </a:r>
              <a:br>
                <a:rPr lang="en-US" altLang="zh-TW" dirty="0" smtClean="0"/>
              </a:br>
              <a:r>
                <a:rPr lang="en-US" altLang="zh-TW" dirty="0" smtClean="0"/>
                <a:t>int absolute(int n){</a:t>
              </a:r>
              <a:br>
                <a:rPr lang="en-US" altLang="zh-TW" dirty="0" smtClean="0"/>
              </a:br>
              <a:r>
                <a:rPr lang="en-US" altLang="zh-TW" dirty="0" smtClean="0"/>
                <a:t>int s;</a:t>
              </a:r>
              <a:br>
                <a:rPr lang="en-US" altLang="zh-TW" dirty="0" smtClean="0"/>
              </a:br>
              <a:r>
                <a:rPr lang="en-US" altLang="zh-TW" dirty="0"/>
                <a:t>for(i=1;i&lt;</a:t>
              </a:r>
              <a:r>
                <a:rPr lang="en-US" altLang="zh-TW" dirty="0" err="1"/>
                <a:t>n;i</a:t>
              </a:r>
              <a:r>
                <a:rPr lang="en-US" altLang="zh-TW" dirty="0"/>
                <a:t>++)</a:t>
              </a:r>
            </a:p>
            <a:p>
              <a:r>
                <a:rPr lang="en-US" altLang="zh-TW" dirty="0"/>
                <a:t>     s=</a:t>
              </a:r>
              <a:r>
                <a:rPr lang="en-US" altLang="zh-TW" dirty="0" err="1"/>
                <a:t>s+i</a:t>
              </a:r>
              <a:r>
                <a:rPr lang="en-US" altLang="zh-TW" dirty="0"/>
                <a:t>;</a:t>
              </a:r>
            </a:p>
            <a:p>
              <a:r>
                <a:rPr lang="en-US" altLang="zh-TW" dirty="0" smtClean="0"/>
                <a:t>return(s);</a:t>
              </a:r>
            </a:p>
            <a:p>
              <a:r>
                <a:rPr lang="en-US" altLang="zh-TW" dirty="0"/>
                <a:t>}</a:t>
              </a:r>
              <a:endParaRPr lang="zh-TW" altLang="en-US" dirty="0"/>
            </a:p>
          </p:txBody>
        </p:sp>
      </p:grpSp>
      <p:sp>
        <p:nvSpPr>
          <p:cNvPr id="42" name="矩形 41"/>
          <p:cNvSpPr/>
          <p:nvPr/>
        </p:nvSpPr>
        <p:spPr>
          <a:xfrm>
            <a:off x="2163081" y="5029819"/>
            <a:ext cx="1616831" cy="775445"/>
          </a:xfrm>
          <a:prstGeom prst="rect">
            <a:avLst/>
          </a:prstGeom>
          <a:solidFill>
            <a:srgbClr val="FF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200" dirty="0"/>
          </a:p>
        </p:txBody>
      </p:sp>
      <p:sp>
        <p:nvSpPr>
          <p:cNvPr id="43" name="矩形 42"/>
          <p:cNvSpPr/>
          <p:nvPr/>
        </p:nvSpPr>
        <p:spPr>
          <a:xfrm>
            <a:off x="5275226" y="3002620"/>
            <a:ext cx="1618174" cy="580409"/>
          </a:xfrm>
          <a:prstGeom prst="rect">
            <a:avLst/>
          </a:prstGeom>
          <a:solidFill>
            <a:srgbClr val="FF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200" dirty="0"/>
          </a:p>
        </p:txBody>
      </p:sp>
      <p:sp>
        <p:nvSpPr>
          <p:cNvPr id="34" name="矩形 33"/>
          <p:cNvSpPr/>
          <p:nvPr/>
        </p:nvSpPr>
        <p:spPr>
          <a:xfrm>
            <a:off x="5287923" y="3852049"/>
            <a:ext cx="1618174" cy="580409"/>
          </a:xfrm>
          <a:prstGeom prst="rect">
            <a:avLst/>
          </a:prstGeom>
          <a:solidFill>
            <a:srgbClr val="FF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200" dirty="0"/>
          </a:p>
        </p:txBody>
      </p:sp>
      <p:sp>
        <p:nvSpPr>
          <p:cNvPr id="35" name="矩形 34"/>
          <p:cNvSpPr/>
          <p:nvPr/>
        </p:nvSpPr>
        <p:spPr>
          <a:xfrm>
            <a:off x="5287923" y="4656791"/>
            <a:ext cx="1618174" cy="580409"/>
          </a:xfrm>
          <a:prstGeom prst="rect">
            <a:avLst/>
          </a:prstGeom>
          <a:solidFill>
            <a:srgbClr val="FF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200" dirty="0"/>
          </a:p>
        </p:txBody>
      </p:sp>
      <p:sp>
        <p:nvSpPr>
          <p:cNvPr id="2" name="文字方塊 1"/>
          <p:cNvSpPr txBox="1"/>
          <p:nvPr/>
        </p:nvSpPr>
        <p:spPr>
          <a:xfrm>
            <a:off x="2542632" y="1462700"/>
            <a:ext cx="45704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減少</a:t>
            </a:r>
            <a:r>
              <a:rPr lang="zh-TW" altLang="en-US" dirty="0"/>
              <a:t>打字</a:t>
            </a:r>
            <a:r>
              <a:rPr lang="zh-TW" altLang="en-US" dirty="0" smtClean="0"/>
              <a:t>時間，減少打錯機率，降低疲勞度</a:t>
            </a:r>
            <a:endParaRPr lang="zh-TW" altLang="en-US" dirty="0"/>
          </a:p>
        </p:txBody>
      </p:sp>
      <p:sp>
        <p:nvSpPr>
          <p:cNvPr id="36" name="矩形 35"/>
          <p:cNvSpPr/>
          <p:nvPr/>
        </p:nvSpPr>
        <p:spPr>
          <a:xfrm>
            <a:off x="2156707" y="2844137"/>
            <a:ext cx="1172870" cy="265994"/>
          </a:xfrm>
          <a:prstGeom prst="rect">
            <a:avLst/>
          </a:prstGeom>
          <a:solidFill>
            <a:srgbClr val="FF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200" dirty="0"/>
          </a:p>
        </p:txBody>
      </p:sp>
      <p:sp>
        <p:nvSpPr>
          <p:cNvPr id="37" name="矩形 36"/>
          <p:cNvSpPr/>
          <p:nvPr/>
        </p:nvSpPr>
        <p:spPr>
          <a:xfrm>
            <a:off x="2163081" y="3368964"/>
            <a:ext cx="1172870" cy="265994"/>
          </a:xfrm>
          <a:prstGeom prst="rect">
            <a:avLst/>
          </a:prstGeom>
          <a:solidFill>
            <a:srgbClr val="FF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200" dirty="0"/>
          </a:p>
        </p:txBody>
      </p:sp>
      <p:sp>
        <p:nvSpPr>
          <p:cNvPr id="38" name="矩形 37"/>
          <p:cNvSpPr/>
          <p:nvPr/>
        </p:nvSpPr>
        <p:spPr>
          <a:xfrm>
            <a:off x="2163081" y="3919105"/>
            <a:ext cx="1172870" cy="265994"/>
          </a:xfrm>
          <a:prstGeom prst="rect">
            <a:avLst/>
          </a:prstGeom>
          <a:solidFill>
            <a:srgbClr val="FF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200" dirty="0"/>
          </a:p>
        </p:txBody>
      </p:sp>
    </p:spTree>
    <p:extLst>
      <p:ext uri="{BB962C8B-B14F-4D97-AF65-F5344CB8AC3E}">
        <p14:creationId xmlns:p14="http://schemas.microsoft.com/office/powerpoint/2010/main" val="893252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3" grpId="0" animBg="1"/>
      <p:bldP spid="34" grpId="0" animBg="1"/>
      <p:bldP spid="35" grpId="0" animBg="1"/>
      <p:bldP spid="36" grpId="0" animBg="1"/>
      <p:bldP spid="37" grpId="0" animBg="1"/>
      <p:bldP spid="3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標題 1"/>
          <p:cNvSpPr txBox="1">
            <a:spLocks/>
          </p:cNvSpPr>
          <p:nvPr/>
        </p:nvSpPr>
        <p:spPr>
          <a:xfrm>
            <a:off x="3635896" y="332656"/>
            <a:ext cx="4248472" cy="1470025"/>
          </a:xfrm>
          <a:prstGeom prst="rect">
            <a:avLst/>
          </a:prstGeom>
        </p:spPr>
        <p:txBody>
          <a:bodyPr vert="horz" rtlCol="0" anchor="ctr" anchorCtr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8890">
              <a:contourClr>
                <a:schemeClr val="accent3">
                  <a:shade val="55000"/>
                </a:schemeClr>
              </a:contourClr>
            </a:sp3d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4400" b="1" kern="1200" cap="all" spc="50" dirty="0">
                <a:ln w="158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1750" dir="3600000" algn="tl" rotWithShape="0">
                    <a:srgbClr val="000000">
                      <a:alpha val="6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latinLnBrk="0" hangingPunct="1">
              <a:defRPr kumimoji="0">
                <a:solidFill>
                  <a:schemeClr val="tx2"/>
                </a:solidFill>
              </a:defRPr>
            </a:lvl2pPr>
            <a:lvl3pPr eaLnBrk="1" latinLnBrk="0" hangingPunct="1">
              <a:defRPr kumimoji="0">
                <a:solidFill>
                  <a:schemeClr val="tx2"/>
                </a:solidFill>
              </a:defRPr>
            </a:lvl3pPr>
            <a:lvl4pPr eaLnBrk="1" latinLnBrk="0" hangingPunct="1">
              <a:defRPr kumimoji="0">
                <a:solidFill>
                  <a:schemeClr val="tx2"/>
                </a:solidFill>
              </a:defRPr>
            </a:lvl4pPr>
            <a:lvl5pPr eaLnBrk="1" latinLnBrk="0" hangingPunct="1">
              <a:defRPr kumimoji="0">
                <a:solidFill>
                  <a:schemeClr val="tx2"/>
                </a:solidFill>
              </a:defRPr>
            </a:lvl5pPr>
            <a:lvl6pPr eaLnBrk="1" latinLnBrk="0" hangingPunct="1">
              <a:defRPr kumimoji="0">
                <a:solidFill>
                  <a:schemeClr val="tx2"/>
                </a:solidFill>
              </a:defRPr>
            </a:lvl6pPr>
            <a:lvl7pPr eaLnBrk="1" latinLnBrk="0" hangingPunct="1">
              <a:defRPr kumimoji="0">
                <a:solidFill>
                  <a:schemeClr val="tx2"/>
                </a:solidFill>
              </a:defRPr>
            </a:lvl7pPr>
            <a:lvl8pPr eaLnBrk="1" latinLnBrk="0" hangingPunct="1">
              <a:defRPr kumimoji="0">
                <a:solidFill>
                  <a:schemeClr val="tx2"/>
                </a:solidFill>
              </a:defRPr>
            </a:lvl8pPr>
            <a:lvl9pPr eaLnBrk="1" latinLnBrk="0" hangingPunct="1">
              <a:defRPr kumimoji="0">
                <a:solidFill>
                  <a:schemeClr val="tx2"/>
                </a:solidFill>
              </a:defRPr>
            </a:lvl9pPr>
          </a:lstStyle>
          <a:p>
            <a:r>
              <a:rPr lang="zh-TW" altLang="en-US" dirty="0" smtClean="0"/>
              <a:t>類型 </a:t>
            </a:r>
            <a:r>
              <a:rPr lang="en-US" altLang="zh-TW" sz="2800" dirty="0" smtClean="0"/>
              <a:t>(</a:t>
            </a:r>
            <a:r>
              <a:rPr lang="zh-TW" altLang="en-US" sz="2800" dirty="0" smtClean="0"/>
              <a:t>傳值呼叫</a:t>
            </a:r>
            <a:r>
              <a:rPr lang="en-US" altLang="zh-TW" sz="2800" dirty="0" smtClean="0"/>
              <a:t>)</a:t>
            </a:r>
            <a:endParaRPr lang="zh-TW" altLang="en-US" sz="2800" dirty="0">
              <a:solidFill>
                <a:srgbClr val="680000"/>
              </a:solidFill>
            </a:endParaRPr>
          </a:p>
        </p:txBody>
      </p:sp>
      <p:sp>
        <p:nvSpPr>
          <p:cNvPr id="29" name="文字方塊 28"/>
          <p:cNvSpPr txBox="1"/>
          <p:nvPr/>
        </p:nvSpPr>
        <p:spPr>
          <a:xfrm>
            <a:off x="1912118" y="682947"/>
            <a:ext cx="23718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4400" dirty="0" smtClean="0">
                <a:solidFill>
                  <a:schemeClr val="bg1"/>
                </a:solidFill>
              </a:rPr>
              <a:t>function </a:t>
            </a:r>
            <a:endParaRPr lang="zh-TW" altLang="en-US" sz="4400" dirty="0">
              <a:solidFill>
                <a:schemeClr val="bg1"/>
              </a:solidFill>
            </a:endParaRPr>
          </a:p>
        </p:txBody>
      </p:sp>
      <p:sp>
        <p:nvSpPr>
          <p:cNvPr id="66" name="矩形 65"/>
          <p:cNvSpPr/>
          <p:nvPr/>
        </p:nvSpPr>
        <p:spPr>
          <a:xfrm>
            <a:off x="6023544" y="1916832"/>
            <a:ext cx="2922656" cy="338892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文字方塊 11"/>
          <p:cNvSpPr txBox="1"/>
          <p:nvPr/>
        </p:nvSpPr>
        <p:spPr>
          <a:xfrm>
            <a:off x="6023544" y="1916832"/>
            <a:ext cx="292265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int main(){</a:t>
            </a:r>
            <a:br>
              <a:rPr lang="en-US" altLang="zh-TW" dirty="0" smtClean="0"/>
            </a:br>
            <a:r>
              <a:rPr lang="en-US" altLang="zh-TW" dirty="0" smtClean="0"/>
              <a:t>   int x;</a:t>
            </a:r>
            <a:br>
              <a:rPr lang="en-US" altLang="zh-TW" dirty="0" smtClean="0"/>
            </a:br>
            <a:r>
              <a:rPr lang="en-US" altLang="zh-TW" dirty="0" smtClean="0"/>
              <a:t>   </a:t>
            </a:r>
            <a:r>
              <a:rPr lang="en-US" altLang="zh-TW" dirty="0" err="1" smtClean="0"/>
              <a:t>cout</a:t>
            </a:r>
            <a:r>
              <a:rPr lang="en-US" altLang="zh-TW" dirty="0" smtClean="0"/>
              <a:t> &lt;&lt; "Input a number:";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   </a:t>
            </a:r>
            <a:r>
              <a:rPr lang="en-US" altLang="zh-TW" dirty="0" err="1" smtClean="0"/>
              <a:t>cin</a:t>
            </a:r>
            <a:r>
              <a:rPr lang="en-US" altLang="zh-TW" dirty="0" smtClean="0"/>
              <a:t> &gt;&gt; x;</a:t>
            </a:r>
            <a:endParaRPr lang="en-US" altLang="zh-TW" dirty="0" smtClean="0"/>
          </a:p>
          <a:p>
            <a:r>
              <a:rPr lang="en-US" altLang="zh-TW" dirty="0" smtClean="0"/>
              <a:t>   f(x</a:t>
            </a:r>
            <a:r>
              <a:rPr lang="en-US" altLang="zh-TW" dirty="0" smtClean="0"/>
              <a:t>);</a:t>
            </a:r>
            <a:br>
              <a:rPr lang="en-US" altLang="zh-TW" dirty="0" smtClean="0"/>
            </a:br>
            <a:r>
              <a:rPr lang="en-US" altLang="zh-TW" dirty="0" smtClean="0"/>
              <a:t>   </a:t>
            </a:r>
            <a:r>
              <a:rPr lang="en-US" altLang="zh-TW" dirty="0" err="1" smtClean="0"/>
              <a:t>cout</a:t>
            </a:r>
            <a:r>
              <a:rPr lang="en-US" altLang="zh-TW" dirty="0"/>
              <a:t> &lt;&lt; "x=" </a:t>
            </a:r>
            <a:r>
              <a:rPr lang="en-US" altLang="zh-TW" dirty="0" smtClean="0"/>
              <a:t>&lt;&lt; x &lt;&lt; </a:t>
            </a:r>
            <a:r>
              <a:rPr lang="en-US" altLang="zh-TW" dirty="0" err="1" smtClean="0"/>
              <a:t>endl</a:t>
            </a:r>
            <a:r>
              <a:rPr lang="en-US" altLang="zh-TW" dirty="0" smtClean="0"/>
              <a:t>;</a:t>
            </a:r>
            <a:endParaRPr lang="en-US" altLang="zh-TW" dirty="0" smtClean="0"/>
          </a:p>
          <a:p>
            <a:r>
              <a:rPr lang="en-US" altLang="zh-TW" dirty="0" smtClean="0"/>
              <a:t>   return(0</a:t>
            </a:r>
            <a:r>
              <a:rPr lang="en-US" altLang="zh-TW" dirty="0" smtClean="0"/>
              <a:t>);</a:t>
            </a:r>
            <a:br>
              <a:rPr lang="en-US" altLang="zh-TW" dirty="0" smtClean="0"/>
            </a:br>
            <a:r>
              <a:rPr lang="en-US" altLang="zh-TW" dirty="0" smtClean="0"/>
              <a:t>}</a:t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void f(int a){</a:t>
            </a:r>
            <a:br>
              <a:rPr lang="en-US" altLang="zh-TW" dirty="0" smtClean="0"/>
            </a:br>
            <a:r>
              <a:rPr lang="en-US" altLang="zh-TW" dirty="0" smtClean="0"/>
              <a:t>   a=a+1;</a:t>
            </a:r>
            <a:br>
              <a:rPr lang="en-US" altLang="zh-TW" dirty="0" smtClean="0"/>
            </a:br>
            <a:r>
              <a:rPr lang="en-US" altLang="zh-TW" dirty="0" smtClean="0"/>
              <a:t>}</a:t>
            </a:r>
            <a:endParaRPr lang="zh-TW" altLang="en-US" dirty="0"/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3528810"/>
              </p:ext>
            </p:extLst>
          </p:nvPr>
        </p:nvGraphicFramePr>
        <p:xfrm>
          <a:off x="4283968" y="1916832"/>
          <a:ext cx="1296144" cy="35763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59080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1400" dirty="0" smtClean="0"/>
                        <a:t>記憶體</a:t>
                      </a:r>
                      <a:endParaRPr lang="zh-TW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4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 smtClean="0"/>
                        <a:t>內容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dirty="0" smtClean="0"/>
                        <a:t>位址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100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916832"/>
            <a:ext cx="3078747" cy="3261643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>
            <a:off x="286952" y="2231152"/>
            <a:ext cx="17828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Input a number: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6063426" y="1978481"/>
            <a:ext cx="1172870" cy="265994"/>
          </a:xfrm>
          <a:prstGeom prst="rect">
            <a:avLst/>
          </a:prstGeom>
          <a:solidFill>
            <a:srgbClr val="FF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200" dirty="0"/>
          </a:p>
        </p:txBody>
      </p:sp>
      <p:sp>
        <p:nvSpPr>
          <p:cNvPr id="22" name="矩形 21"/>
          <p:cNvSpPr/>
          <p:nvPr/>
        </p:nvSpPr>
        <p:spPr>
          <a:xfrm>
            <a:off x="6064538" y="2231152"/>
            <a:ext cx="1172870" cy="265994"/>
          </a:xfrm>
          <a:prstGeom prst="rect">
            <a:avLst/>
          </a:prstGeom>
          <a:solidFill>
            <a:srgbClr val="FF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200" dirty="0"/>
          </a:p>
        </p:txBody>
      </p:sp>
      <p:sp>
        <p:nvSpPr>
          <p:cNvPr id="7" name="文字方塊 6"/>
          <p:cNvSpPr txBox="1"/>
          <p:nvPr/>
        </p:nvSpPr>
        <p:spPr>
          <a:xfrm>
            <a:off x="3978492" y="3267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</a:t>
            </a:r>
            <a:endParaRPr lang="zh-TW" altLang="en-US" dirty="0"/>
          </a:p>
        </p:txBody>
      </p:sp>
      <p:sp>
        <p:nvSpPr>
          <p:cNvPr id="24" name="矩形 23"/>
          <p:cNvSpPr/>
          <p:nvPr/>
        </p:nvSpPr>
        <p:spPr>
          <a:xfrm>
            <a:off x="6064538" y="2526380"/>
            <a:ext cx="2827942" cy="265994"/>
          </a:xfrm>
          <a:prstGeom prst="rect">
            <a:avLst/>
          </a:prstGeom>
          <a:solidFill>
            <a:srgbClr val="FF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200" dirty="0"/>
          </a:p>
        </p:txBody>
      </p:sp>
    </p:spTree>
    <p:extLst>
      <p:ext uri="{BB962C8B-B14F-4D97-AF65-F5344CB8AC3E}">
        <p14:creationId xmlns:p14="http://schemas.microsoft.com/office/powerpoint/2010/main" val="94281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1" grpId="0" animBg="1"/>
      <p:bldP spid="21" grpId="1" animBg="1"/>
      <p:bldP spid="22" grpId="0" animBg="1"/>
      <p:bldP spid="22" grpId="1" animBg="1"/>
      <p:bldP spid="7" grpId="0"/>
      <p:bldP spid="2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標題 1"/>
          <p:cNvSpPr txBox="1">
            <a:spLocks/>
          </p:cNvSpPr>
          <p:nvPr/>
        </p:nvSpPr>
        <p:spPr>
          <a:xfrm>
            <a:off x="3635896" y="332656"/>
            <a:ext cx="4248472" cy="1470025"/>
          </a:xfrm>
          <a:prstGeom prst="rect">
            <a:avLst/>
          </a:prstGeom>
        </p:spPr>
        <p:txBody>
          <a:bodyPr vert="horz" rtlCol="0" anchor="ctr" anchorCtr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8890">
              <a:contourClr>
                <a:schemeClr val="accent3">
                  <a:shade val="55000"/>
                </a:schemeClr>
              </a:contourClr>
            </a:sp3d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4400" b="1" kern="1200" cap="all" spc="50" dirty="0">
                <a:ln w="158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1750" dir="3600000" algn="tl" rotWithShape="0">
                    <a:srgbClr val="000000">
                      <a:alpha val="6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latinLnBrk="0" hangingPunct="1">
              <a:defRPr kumimoji="0">
                <a:solidFill>
                  <a:schemeClr val="tx2"/>
                </a:solidFill>
              </a:defRPr>
            </a:lvl2pPr>
            <a:lvl3pPr eaLnBrk="1" latinLnBrk="0" hangingPunct="1">
              <a:defRPr kumimoji="0">
                <a:solidFill>
                  <a:schemeClr val="tx2"/>
                </a:solidFill>
              </a:defRPr>
            </a:lvl3pPr>
            <a:lvl4pPr eaLnBrk="1" latinLnBrk="0" hangingPunct="1">
              <a:defRPr kumimoji="0">
                <a:solidFill>
                  <a:schemeClr val="tx2"/>
                </a:solidFill>
              </a:defRPr>
            </a:lvl4pPr>
            <a:lvl5pPr eaLnBrk="1" latinLnBrk="0" hangingPunct="1">
              <a:defRPr kumimoji="0">
                <a:solidFill>
                  <a:schemeClr val="tx2"/>
                </a:solidFill>
              </a:defRPr>
            </a:lvl5pPr>
            <a:lvl6pPr eaLnBrk="1" latinLnBrk="0" hangingPunct="1">
              <a:defRPr kumimoji="0">
                <a:solidFill>
                  <a:schemeClr val="tx2"/>
                </a:solidFill>
              </a:defRPr>
            </a:lvl6pPr>
            <a:lvl7pPr eaLnBrk="1" latinLnBrk="0" hangingPunct="1">
              <a:defRPr kumimoji="0">
                <a:solidFill>
                  <a:schemeClr val="tx2"/>
                </a:solidFill>
              </a:defRPr>
            </a:lvl7pPr>
            <a:lvl8pPr eaLnBrk="1" latinLnBrk="0" hangingPunct="1">
              <a:defRPr kumimoji="0">
                <a:solidFill>
                  <a:schemeClr val="tx2"/>
                </a:solidFill>
              </a:defRPr>
            </a:lvl8pPr>
            <a:lvl9pPr eaLnBrk="1" latinLnBrk="0" hangingPunct="1">
              <a:defRPr kumimoji="0">
                <a:solidFill>
                  <a:schemeClr val="tx2"/>
                </a:solidFill>
              </a:defRPr>
            </a:lvl9pPr>
          </a:lstStyle>
          <a:p>
            <a:r>
              <a:rPr lang="zh-TW" altLang="en-US" dirty="0" smtClean="0"/>
              <a:t>類型 </a:t>
            </a:r>
            <a:r>
              <a:rPr lang="en-US" altLang="zh-TW" sz="2800" dirty="0" smtClean="0"/>
              <a:t>(</a:t>
            </a:r>
            <a:r>
              <a:rPr lang="zh-TW" altLang="en-US" sz="2800" dirty="0" smtClean="0"/>
              <a:t>傳值呼叫</a:t>
            </a:r>
            <a:r>
              <a:rPr lang="en-US" altLang="zh-TW" sz="2800" dirty="0" smtClean="0"/>
              <a:t>)</a:t>
            </a:r>
            <a:endParaRPr lang="zh-TW" altLang="en-US" sz="2800" dirty="0">
              <a:solidFill>
                <a:srgbClr val="680000"/>
              </a:solidFill>
            </a:endParaRPr>
          </a:p>
        </p:txBody>
      </p:sp>
      <p:sp>
        <p:nvSpPr>
          <p:cNvPr id="29" name="文字方塊 28"/>
          <p:cNvSpPr txBox="1"/>
          <p:nvPr/>
        </p:nvSpPr>
        <p:spPr>
          <a:xfrm>
            <a:off x="1912118" y="682947"/>
            <a:ext cx="23718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4400" dirty="0" smtClean="0">
                <a:solidFill>
                  <a:schemeClr val="bg1"/>
                </a:solidFill>
              </a:rPr>
              <a:t>function </a:t>
            </a:r>
            <a:endParaRPr lang="zh-TW" altLang="en-US" sz="4400" dirty="0">
              <a:solidFill>
                <a:schemeClr val="bg1"/>
              </a:solidFill>
            </a:endParaRPr>
          </a:p>
        </p:txBody>
      </p:sp>
      <p:sp>
        <p:nvSpPr>
          <p:cNvPr id="66" name="矩形 65"/>
          <p:cNvSpPr/>
          <p:nvPr/>
        </p:nvSpPr>
        <p:spPr>
          <a:xfrm>
            <a:off x="6023544" y="1916832"/>
            <a:ext cx="2922656" cy="338892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文字方塊 11"/>
          <p:cNvSpPr txBox="1"/>
          <p:nvPr/>
        </p:nvSpPr>
        <p:spPr>
          <a:xfrm>
            <a:off x="6023544" y="1916832"/>
            <a:ext cx="292265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int main(){</a:t>
            </a:r>
            <a:br>
              <a:rPr lang="en-US" altLang="zh-TW" dirty="0" smtClean="0"/>
            </a:br>
            <a:r>
              <a:rPr lang="en-US" altLang="zh-TW" dirty="0" smtClean="0"/>
              <a:t>   int x;</a:t>
            </a:r>
            <a:br>
              <a:rPr lang="en-US" altLang="zh-TW" dirty="0" smtClean="0"/>
            </a:br>
            <a:r>
              <a:rPr lang="en-US" altLang="zh-TW" dirty="0" smtClean="0"/>
              <a:t>   </a:t>
            </a:r>
            <a:r>
              <a:rPr lang="en-US" altLang="zh-TW" dirty="0" err="1" smtClean="0"/>
              <a:t>cout</a:t>
            </a:r>
            <a:r>
              <a:rPr lang="en-US" altLang="zh-TW" dirty="0" smtClean="0"/>
              <a:t> &lt;&lt; "Input a number:";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   </a:t>
            </a:r>
            <a:r>
              <a:rPr lang="en-US" altLang="zh-TW" dirty="0" err="1" smtClean="0"/>
              <a:t>cin</a:t>
            </a:r>
            <a:r>
              <a:rPr lang="en-US" altLang="zh-TW" dirty="0" smtClean="0"/>
              <a:t> &gt;&gt; x;</a:t>
            </a:r>
            <a:endParaRPr lang="en-US" altLang="zh-TW" dirty="0" smtClean="0"/>
          </a:p>
          <a:p>
            <a:r>
              <a:rPr lang="en-US" altLang="zh-TW" dirty="0" smtClean="0"/>
              <a:t>   f(x);</a:t>
            </a:r>
          </a:p>
          <a:p>
            <a:r>
              <a:rPr lang="en-US" altLang="zh-TW" dirty="0" smtClean="0"/>
              <a:t>   </a:t>
            </a:r>
            <a:r>
              <a:rPr lang="en-US" altLang="zh-TW" dirty="0" err="1" smtClean="0"/>
              <a:t>cout</a:t>
            </a:r>
            <a:r>
              <a:rPr lang="en-US" altLang="zh-TW" dirty="0" smtClean="0"/>
              <a:t> &lt;&lt; "x=" &lt;&lt; x &lt;&lt; </a:t>
            </a:r>
            <a:r>
              <a:rPr lang="en-US" altLang="zh-TW" dirty="0" err="1" smtClean="0"/>
              <a:t>endl</a:t>
            </a:r>
            <a:r>
              <a:rPr lang="en-US" altLang="zh-TW" dirty="0" smtClean="0"/>
              <a:t>;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   return(0);</a:t>
            </a:r>
            <a:br>
              <a:rPr lang="en-US" altLang="zh-TW" dirty="0" smtClean="0"/>
            </a:br>
            <a:r>
              <a:rPr lang="en-US" altLang="zh-TW" dirty="0" smtClean="0"/>
              <a:t>}</a:t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void f(int a){</a:t>
            </a:r>
            <a:br>
              <a:rPr lang="en-US" altLang="zh-TW" dirty="0" smtClean="0"/>
            </a:br>
            <a:r>
              <a:rPr lang="en-US" altLang="zh-TW" dirty="0" smtClean="0"/>
              <a:t>   a=a+1;</a:t>
            </a:r>
            <a:br>
              <a:rPr lang="en-US" altLang="zh-TW" dirty="0" smtClean="0"/>
            </a:br>
            <a:r>
              <a:rPr lang="en-US" altLang="zh-TW" dirty="0" smtClean="0"/>
              <a:t>}</a:t>
            </a:r>
            <a:endParaRPr lang="zh-TW" altLang="en-US" dirty="0"/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9905391"/>
              </p:ext>
            </p:extLst>
          </p:nvPr>
        </p:nvGraphicFramePr>
        <p:xfrm>
          <a:off x="4283968" y="1916832"/>
          <a:ext cx="1296144" cy="35763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59080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1400" dirty="0" smtClean="0"/>
                        <a:t>記憶體</a:t>
                      </a:r>
                      <a:endParaRPr lang="zh-TW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4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 smtClean="0"/>
                        <a:t>內容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dirty="0" smtClean="0"/>
                        <a:t>位址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100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916832"/>
            <a:ext cx="3078747" cy="3261643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>
            <a:off x="286952" y="2231152"/>
            <a:ext cx="17828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Input a number: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3978492" y="3267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</a:t>
            </a:r>
            <a:endParaRPr lang="zh-TW" altLang="en-US" dirty="0"/>
          </a:p>
        </p:txBody>
      </p:sp>
      <p:sp>
        <p:nvSpPr>
          <p:cNvPr id="25" name="矩形 24"/>
          <p:cNvSpPr/>
          <p:nvPr/>
        </p:nvSpPr>
        <p:spPr>
          <a:xfrm>
            <a:off x="6228184" y="2810662"/>
            <a:ext cx="1656184" cy="265994"/>
          </a:xfrm>
          <a:prstGeom prst="rect">
            <a:avLst/>
          </a:prstGeom>
          <a:solidFill>
            <a:srgbClr val="FF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200" dirty="0"/>
          </a:p>
        </p:txBody>
      </p:sp>
      <p:sp>
        <p:nvSpPr>
          <p:cNvPr id="26" name="文字方塊 25"/>
          <p:cNvSpPr txBox="1"/>
          <p:nvPr/>
        </p:nvSpPr>
        <p:spPr>
          <a:xfrm>
            <a:off x="1916848" y="225843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3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6228184" y="3094235"/>
            <a:ext cx="576064" cy="265994"/>
          </a:xfrm>
          <a:prstGeom prst="rect">
            <a:avLst/>
          </a:prstGeom>
          <a:solidFill>
            <a:srgbClr val="FF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78503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5" grpId="1" animBg="1"/>
      <p:bldP spid="26" grpId="0"/>
      <p:bldP spid="15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龍騰四海">
  <a:themeElements>
    <a:clrScheme name="龍騰四海">
      <a:dk1>
        <a:sysClr val="windowText" lastClr="000000"/>
      </a:dk1>
      <a:lt1>
        <a:sysClr val="window" lastClr="FFFFFF"/>
      </a:lt1>
      <a:dk2>
        <a:srgbClr val="001B36"/>
      </a:dk2>
      <a:lt2>
        <a:srgbClr val="EDF8FE"/>
      </a:lt2>
      <a:accent1>
        <a:srgbClr val="477AB1"/>
      </a:accent1>
      <a:accent2>
        <a:srgbClr val="51848E"/>
      </a:accent2>
      <a:accent3>
        <a:srgbClr val="7B9B57"/>
      </a:accent3>
      <a:accent4>
        <a:srgbClr val="8B8D8C"/>
      </a:accent4>
      <a:accent5>
        <a:srgbClr val="8B7396"/>
      </a:accent5>
      <a:accent6>
        <a:srgbClr val="E89A53"/>
      </a:accent6>
      <a:hlink>
        <a:srgbClr val="0080FF"/>
      </a:hlink>
      <a:folHlink>
        <a:srgbClr val="FF00FF"/>
      </a:folHlink>
    </a:clrScheme>
    <a:fontScheme name="龍騰四海">
      <a:majorFont>
        <a:latin typeface="Maiandra GD"/>
        <a:ea typeface=""/>
        <a:cs typeface=""/>
        <a:font script="CYRL" typeface="Times New Roman"/>
        <a:font script="GREK" typeface="Times New Roman"/>
        <a:font script="Jpan" typeface="ＭＳ Ｐゴシック"/>
        <a:font script="Hang" typeface="HY중고딕"/>
        <a:font script="Hans" typeface="隶书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Ｐ明朝"/>
        <a:font script="Hang" typeface="HY견명조"/>
        <a:font script="Hans" typeface="华文楷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龍騰四海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hueMod val="100000"/>
                <a:satMod val="250000"/>
              </a:schemeClr>
            </a:gs>
            <a:gs pos="75000">
              <a:schemeClr val="phClr">
                <a:tint val="80000"/>
                <a:shade val="100000"/>
                <a:hueMod val="100000"/>
                <a:satMod val="375000"/>
              </a:schemeClr>
            </a:gs>
            <a:gs pos="100000">
              <a:schemeClr val="phClr">
                <a:tint val="50000"/>
                <a:shade val="100000"/>
                <a:hueMod val="100000"/>
                <a:satMod val="5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50000"/>
                <a:hueMod val="100000"/>
                <a:satMod val="100000"/>
              </a:schemeClr>
              <a:schemeClr val="phClr">
                <a:tint val="100000"/>
                <a:shade val="75000"/>
                <a:hueMod val="100000"/>
                <a:satMod val="100000"/>
              </a:schemeClr>
            </a:duotone>
          </a:blip>
          <a:tile tx="0" ty="0" sx="50000" sy="50000" flip="none" algn="ctr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</a:effectStyle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  <a:scene3d>
            <a:camera prst="orthographicFront" fov="0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2700" h="12700" prst="relaxedInset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  <a:outerShdw blurRad="44450" dist="50800" dir="3300000" sx="99000" sy="99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contrasting" dir="tl">
              <a:rot lat="0" lon="0" rev="14220000"/>
            </a:lightRig>
          </a:scene3d>
          <a:sp3d prstMaterial="dkEdge">
            <a:bevelT w="63500" h="63500"/>
            <a:bevelB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bg1">
                <a:tint val="100000"/>
                <a:shade val="100000"/>
                <a:hueMod val="100000"/>
                <a:satMod val="150000"/>
              </a:schemeClr>
            </a:gs>
            <a:gs pos="55000">
              <a:schemeClr val="bg1">
                <a:tint val="100000"/>
                <a:shade val="90000"/>
                <a:hueMod val="100000"/>
                <a:satMod val="375000"/>
              </a:schemeClr>
            </a:gs>
            <a:gs pos="100000">
              <a:schemeClr val="phClr">
                <a:tint val="88000"/>
                <a:shade val="100000"/>
                <a:hueMod val="100000"/>
                <a:satMod val="500000"/>
              </a:schemeClr>
            </a:gs>
          </a:gsLst>
          <a:lin ang="5400000" scaled="1"/>
        </a:gradFill>
        <a:blipFill>
          <a:blip xmlns:r="http://schemas.openxmlformats.org/officeDocument/2006/relationships" r:embed="rId2">
            <a:duotone>
              <a:schemeClr val="phClr">
                <a:shade val="30000"/>
                <a:satMod val="555000"/>
              </a:schemeClr>
              <a:schemeClr val="phClr">
                <a:tint val="96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Dragon</Template>
  <TotalTime>1967</TotalTime>
  <Words>843</Words>
  <Application>Microsoft Office PowerPoint</Application>
  <PresentationFormat>如螢幕大小 (4:3)</PresentationFormat>
  <Paragraphs>553</Paragraphs>
  <Slides>23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23</vt:i4>
      </vt:variant>
    </vt:vector>
  </HeadingPairs>
  <TitlesOfParts>
    <vt:vector size="24" baseType="lpstr">
      <vt:lpstr>龍騰四海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if 操作模式</dc:title>
  <dc:creator>Windows 使用者</dc:creator>
  <cp:lastModifiedBy>Windows 使用者</cp:lastModifiedBy>
  <cp:revision>85</cp:revision>
  <dcterms:created xsi:type="dcterms:W3CDTF">2017-10-15T23:28:17Z</dcterms:created>
  <dcterms:modified xsi:type="dcterms:W3CDTF">2019-12-16T22:45:46Z</dcterms:modified>
</cp:coreProperties>
</file>