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7" r:id="rId2"/>
    <p:sldId id="267" r:id="rId3"/>
    <p:sldId id="268" r:id="rId4"/>
    <p:sldId id="260" r:id="rId5"/>
    <p:sldId id="261" r:id="rId6"/>
    <p:sldId id="262" r:id="rId7"/>
    <p:sldId id="263" r:id="rId8"/>
    <p:sldId id="264" r:id="rId9"/>
    <p:sldId id="265" r:id="rId10"/>
    <p:sldId id="269" r:id="rId11"/>
    <p:sldId id="266" r:id="rId12"/>
    <p:sldId id="256" r:id="rId1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09" autoAdjust="0"/>
  </p:normalViewPr>
  <p:slideViewPr>
    <p:cSldViewPr snapToGrid="0">
      <p:cViewPr varScale="1">
        <p:scale>
          <a:sx n="53" d="100"/>
          <a:sy n="53" d="100"/>
        </p:scale>
        <p:origin x="68" y="9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zh-TW" altLang="en-US"/>
              <a:t>按一下以編輯母片標題樣式</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F840200-4389-4788-BA9C-D9BDC2E52FF8}" type="datetimeFigureOut">
              <a:rPr lang="zh-TW" altLang="en-US" smtClean="0"/>
              <a:t>2021/10/31</a:t>
            </a:fld>
            <a:endParaRPr lang="zh-TW" altLang="en-US"/>
          </a:p>
        </p:txBody>
      </p:sp>
      <p:sp>
        <p:nvSpPr>
          <p:cNvPr id="5" name="Footer Placeholder 4"/>
          <p:cNvSpPr>
            <a:spLocks noGrp="1"/>
          </p:cNvSpPr>
          <p:nvPr>
            <p:ph type="ftr" sz="quarter" idx="11"/>
          </p:nvPr>
        </p:nvSpPr>
        <p:spPr>
          <a:xfrm>
            <a:off x="1876424" y="5410201"/>
            <a:ext cx="5124886" cy="365125"/>
          </a:xfrm>
        </p:spPr>
        <p:txBody>
          <a:bodyPr/>
          <a:lstStyle/>
          <a:p>
            <a:endParaRPr lang="zh-TW" altLang="en-US"/>
          </a:p>
        </p:txBody>
      </p:sp>
      <p:sp>
        <p:nvSpPr>
          <p:cNvPr id="6" name="Slide Number Placeholder 5"/>
          <p:cNvSpPr>
            <a:spLocks noGrp="1"/>
          </p:cNvSpPr>
          <p:nvPr>
            <p:ph type="sldNum" sz="quarter" idx="12"/>
          </p:nvPr>
        </p:nvSpPr>
        <p:spPr>
          <a:xfrm>
            <a:off x="9896911" y="5410199"/>
            <a:ext cx="771089" cy="365125"/>
          </a:xfrm>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3880813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zh-TW" altLang="en-US"/>
              <a:t>按一下圖示以新增圖片</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196398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613488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zh-TW" altLang="en-US"/>
              <a:t>按一下以編輯母片標題樣式</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30864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294639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zh-TW" altLang="en-US"/>
              <a:t>按一下以編輯母片標題樣式</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3" name="Date Placeholder 2"/>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2284361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zh-TW" altLang="en-US"/>
              <a:t>按一下以編輯母片標題樣式</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zh-TW" altLang="en-US"/>
              <a:t>按一下圖示以新增圖片</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zh-TW" altLang="en-US"/>
              <a:t>按一下圖示以新增圖片</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zh-TW" altLang="en-US"/>
              <a:t>按一下圖示以新增圖片</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3" name="Date Placeholder 2"/>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667392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3565011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415976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62193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zh-TW" altLang="en-US"/>
              <a:t>按一下以編輯母片標題樣式</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33511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305979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141410" y="3073397"/>
            <a:ext cx="4878391" cy="2717801"/>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0" y="3073397"/>
            <a:ext cx="4875210" cy="2717801"/>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71304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3867845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216993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410051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5F840200-4389-4788-BA9C-D9BDC2E52FF8}" type="datetimeFigureOut">
              <a:rPr lang="zh-TW" altLang="en-US" smtClean="0"/>
              <a:t>2021/10/31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138889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F840200-4389-4788-BA9C-D9BDC2E52FF8}" type="datetimeFigureOut">
              <a:rPr lang="zh-TW" altLang="en-US" smtClean="0"/>
              <a:t>2021/10/31</a:t>
            </a:fld>
            <a:endParaRPr lang="zh-TW"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D7A75F5-162F-434D-9BAC-0948C7843BD8}" type="slidenum">
              <a:rPr lang="zh-TW" altLang="en-US" smtClean="0"/>
              <a:t>‹#›</a:t>
            </a:fld>
            <a:endParaRPr lang="zh-TW" altLang="en-US"/>
          </a:p>
        </p:txBody>
      </p:sp>
    </p:spTree>
    <p:extLst>
      <p:ext uri="{BB962C8B-B14F-4D97-AF65-F5344CB8AC3E}">
        <p14:creationId xmlns:p14="http://schemas.microsoft.com/office/powerpoint/2010/main" val="2710364652"/>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zh.wikipedia.org/wiki/%E5%B0%84%E9%A2%91%E8%AF%86%E5%88%AB" TargetMode="External"/><Relationship Id="rId3" Type="http://schemas.openxmlformats.org/officeDocument/2006/relationships/hyperlink" Target="https://zh.wikipedia.org/wiki/%E7%84%A1%E7%B7%9A" TargetMode="External"/><Relationship Id="rId7" Type="http://schemas.openxmlformats.org/officeDocument/2006/relationships/hyperlink" Target="https://zh.wikipedia.org/wiki/%E5%85%89%E5%AD%A6" TargetMode="External"/><Relationship Id="rId2" Type="http://schemas.openxmlformats.org/officeDocument/2006/relationships/hyperlink" Target="https://zh.wikipedia.org/wiki/%E7%B8%AE%E5%AF%AB" TargetMode="External"/><Relationship Id="rId1" Type="http://schemas.openxmlformats.org/officeDocument/2006/relationships/slideLayout" Target="../slideLayouts/slideLayout7.xml"/><Relationship Id="rId6" Type="http://schemas.openxmlformats.org/officeDocument/2006/relationships/hyperlink" Target="https://zh.wikipedia.org/wiki/%E6%9C%BA%E6%A2%B0" TargetMode="External"/><Relationship Id="rId5" Type="http://schemas.openxmlformats.org/officeDocument/2006/relationships/hyperlink" Target="https://zh.wikipedia.org/wiki/%E6%97%A0%E7%BA%BF%E7%94%B5" TargetMode="External"/><Relationship Id="rId4" Type="http://schemas.openxmlformats.org/officeDocument/2006/relationships/hyperlink" Target="https://zh.wikipedia.org/wiki/%E9%80%9A%E4%BF%A1%E6%8A%80%E6%9C%A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zh.wikipedia.org/wiki/Arduino" TargetMode="External"/><Relationship Id="rId3" Type="http://schemas.openxmlformats.org/officeDocument/2006/relationships/hyperlink" Target="https://zh.wikipedia.org/wiki/%E5%B5%8C%E5%85%A5%E5%BC%8F%E7%B3%BB%E7%BB%9F" TargetMode="External"/><Relationship Id="rId7" Type="http://schemas.openxmlformats.org/officeDocument/2006/relationships/hyperlink" Target="https://zh.wikipedia.org/wiki/DIY" TargetMode="External"/><Relationship Id="rId2" Type="http://schemas.openxmlformats.org/officeDocument/2006/relationships/hyperlink" Target="https://zh.wikipedia.org/wiki/%E5%BC%80%E6%BA%90" TargetMode="External"/><Relationship Id="rId1" Type="http://schemas.openxmlformats.org/officeDocument/2006/relationships/slideLayout" Target="../slideLayouts/slideLayout7.xml"/><Relationship Id="rId6" Type="http://schemas.openxmlformats.org/officeDocument/2006/relationships/hyperlink" Target="https://zh.wikipedia.org/wiki/GNU%E5%AE%BD%E9%80%9A%E7%94%A8%E5%85%AC%E5%85%B1%E8%AE%B8%E5%8F%AF%E8%AF%81" TargetMode="External"/><Relationship Id="rId5" Type="http://schemas.openxmlformats.org/officeDocument/2006/relationships/hyperlink" Target="https://zh.wikipedia.org/wiki/%E5%BC%80%E6%BA%90%E8%BD%AF%E4%BB%B6" TargetMode="External"/><Relationship Id="rId4" Type="http://schemas.openxmlformats.org/officeDocument/2006/relationships/hyperlink" Target="https://zh.wikipedia.org/wiki/%E9%96%8B%E6%BA%90%E7%A1%AC%E4%BB%B6"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128337"/>
            <a:ext cx="10515600" cy="2839453"/>
          </a:xfrm>
        </p:spPr>
        <p:txBody>
          <a:bodyPr>
            <a:normAutofit/>
          </a:bodyPr>
          <a:lstStyle/>
          <a:p>
            <a:pPr algn="ctr"/>
            <a:r>
              <a:rPr lang="zh-TW" altLang="en-US" sz="8800" dirty="0"/>
              <a:t>期中報告</a:t>
            </a:r>
          </a:p>
        </p:txBody>
      </p:sp>
      <p:sp>
        <p:nvSpPr>
          <p:cNvPr id="3" name="內容版面配置區 2"/>
          <p:cNvSpPr>
            <a:spLocks noGrp="1"/>
          </p:cNvSpPr>
          <p:nvPr>
            <p:ph idx="1"/>
          </p:nvPr>
        </p:nvSpPr>
        <p:spPr>
          <a:xfrm>
            <a:off x="838200" y="3882189"/>
            <a:ext cx="10515600" cy="2294774"/>
          </a:xfrm>
        </p:spPr>
        <p:txBody>
          <a:bodyPr/>
          <a:lstStyle/>
          <a:p>
            <a:pPr algn="ctr"/>
            <a:r>
              <a:rPr lang="zh-TW" altLang="en-US" dirty="0"/>
              <a:t>組長</a:t>
            </a:r>
            <a:r>
              <a:rPr lang="en-US" altLang="zh-TW" dirty="0"/>
              <a:t>:</a:t>
            </a:r>
            <a:r>
              <a:rPr lang="zh-TW" altLang="en-US" dirty="0"/>
              <a:t>祝家崧</a:t>
            </a:r>
            <a:endParaRPr lang="en-US" altLang="zh-TW" dirty="0"/>
          </a:p>
          <a:p>
            <a:pPr algn="ctr"/>
            <a:r>
              <a:rPr lang="zh-TW" altLang="en-US" dirty="0"/>
              <a:t>組員</a:t>
            </a:r>
            <a:r>
              <a:rPr lang="en-US" altLang="zh-TW" dirty="0"/>
              <a:t>:</a:t>
            </a:r>
            <a:r>
              <a:rPr lang="zh-TW" altLang="en-US" dirty="0"/>
              <a:t>徐士祥、黃俊諺</a:t>
            </a:r>
            <a:endParaRPr lang="en-US" altLang="zh-TW" dirty="0"/>
          </a:p>
        </p:txBody>
      </p:sp>
      <p:sp>
        <p:nvSpPr>
          <p:cNvPr id="4" name="文字方塊 3">
            <a:extLst>
              <a:ext uri="{FF2B5EF4-FFF2-40B4-BE49-F238E27FC236}">
                <a16:creationId xmlns:a16="http://schemas.microsoft.com/office/drawing/2014/main" id="{5F5A644D-0F9C-47DC-A9D9-C22BCF5F3054}"/>
              </a:ext>
            </a:extLst>
          </p:cNvPr>
          <p:cNvSpPr txBox="1"/>
          <p:nvPr/>
        </p:nvSpPr>
        <p:spPr>
          <a:xfrm>
            <a:off x="5060139" y="5029576"/>
            <a:ext cx="1851789" cy="369332"/>
          </a:xfrm>
          <a:prstGeom prst="rect">
            <a:avLst/>
          </a:prstGeom>
          <a:noFill/>
        </p:spPr>
        <p:txBody>
          <a:bodyPr wrap="none" rtlCol="0">
            <a:spAutoFit/>
          </a:bodyPr>
          <a:lstStyle/>
          <a:p>
            <a:pPr algn="ctr"/>
            <a:r>
              <a:rPr lang="zh-TW" altLang="en-US" dirty="0"/>
              <a:t>指導老師</a:t>
            </a:r>
            <a:r>
              <a:rPr lang="en-US" altLang="zh-TW" dirty="0"/>
              <a:t>:</a:t>
            </a:r>
            <a:r>
              <a:rPr lang="zh-TW" altLang="en-US" dirty="0"/>
              <a:t>張洺瑞</a:t>
            </a:r>
          </a:p>
        </p:txBody>
      </p:sp>
    </p:spTree>
    <p:extLst>
      <p:ext uri="{BB962C8B-B14F-4D97-AF65-F5344CB8AC3E}">
        <p14:creationId xmlns:p14="http://schemas.microsoft.com/office/powerpoint/2010/main" val="3451201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95A0E78-18CC-46C2-9A5D-56A847B75FC5}"/>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9D3D5A5B-7DEA-4B96-B080-B6CA774AD5D6}"/>
              </a:ext>
            </a:extLst>
          </p:cNvPr>
          <p:cNvSpPr>
            <a:spLocks noGrp="1"/>
          </p:cNvSpPr>
          <p:nvPr>
            <p:ph idx="1"/>
          </p:nvPr>
        </p:nvSpPr>
        <p:spPr/>
        <p:txBody>
          <a:bodyPr/>
          <a:lstStyle/>
          <a:p>
            <a:endParaRPr lang="zh-TW" altLang="en-US"/>
          </a:p>
        </p:txBody>
      </p:sp>
    </p:spTree>
    <p:extLst>
      <p:ext uri="{BB962C8B-B14F-4D97-AF65-F5344CB8AC3E}">
        <p14:creationId xmlns:p14="http://schemas.microsoft.com/office/powerpoint/2010/main" val="2904840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094893" y="2259623"/>
            <a:ext cx="6340197" cy="1569660"/>
          </a:xfrm>
          <a:prstGeom prst="rect">
            <a:avLst/>
          </a:prstGeom>
          <a:noFill/>
        </p:spPr>
        <p:txBody>
          <a:bodyPr wrap="none" rtlCol="0">
            <a:spAutoFit/>
          </a:bodyPr>
          <a:lstStyle/>
          <a:p>
            <a:pPr algn="ctr"/>
            <a:r>
              <a:rPr lang="zh-TW" altLang="en-US" sz="9600" dirty="0"/>
              <a:t>專題流程圖</a:t>
            </a:r>
          </a:p>
        </p:txBody>
      </p:sp>
    </p:spTree>
    <p:extLst>
      <p:ext uri="{BB962C8B-B14F-4D97-AF65-F5344CB8AC3E}">
        <p14:creationId xmlns:p14="http://schemas.microsoft.com/office/powerpoint/2010/main" val="175518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662989" y="3737505"/>
            <a:ext cx="85885" cy="240468"/>
          </a:xfrm>
        </p:spPr>
        <p:txBody>
          <a:bodyPr>
            <a:normAutofit fontScale="40000" lnSpcReduction="20000"/>
          </a:bodyPr>
          <a:lstStyle/>
          <a:p>
            <a:endParaRPr lang="zh-TW" altLang="en-US" dirty="0"/>
          </a:p>
        </p:txBody>
      </p:sp>
      <p:sp>
        <p:nvSpPr>
          <p:cNvPr id="4" name="矩形: 圓角 3">
            <a:extLst>
              <a:ext uri="{FF2B5EF4-FFF2-40B4-BE49-F238E27FC236}">
                <a16:creationId xmlns:a16="http://schemas.microsoft.com/office/drawing/2014/main" id="{E1911E9B-41DC-4856-B757-770B96930514}"/>
              </a:ext>
            </a:extLst>
          </p:cNvPr>
          <p:cNvSpPr/>
          <p:nvPr/>
        </p:nvSpPr>
        <p:spPr>
          <a:xfrm>
            <a:off x="1255966" y="708551"/>
            <a:ext cx="948267" cy="293687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討論專題所需的功能</a:t>
            </a:r>
          </a:p>
        </p:txBody>
      </p:sp>
      <p:sp>
        <p:nvSpPr>
          <p:cNvPr id="5" name="矩形: 圓角 5">
            <a:extLst>
              <a:ext uri="{FF2B5EF4-FFF2-40B4-BE49-F238E27FC236}">
                <a16:creationId xmlns:a16="http://schemas.microsoft.com/office/drawing/2014/main" id="{3AC0587D-74C6-4748-8E64-5989940131F3}"/>
              </a:ext>
            </a:extLst>
          </p:cNvPr>
          <p:cNvSpPr/>
          <p:nvPr/>
        </p:nvSpPr>
        <p:spPr>
          <a:xfrm>
            <a:off x="2724523" y="708551"/>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分配組員工作</a:t>
            </a:r>
          </a:p>
        </p:txBody>
      </p:sp>
      <p:sp>
        <p:nvSpPr>
          <p:cNvPr id="6" name="矩形: 圓角 6">
            <a:extLst>
              <a:ext uri="{FF2B5EF4-FFF2-40B4-BE49-F238E27FC236}">
                <a16:creationId xmlns:a16="http://schemas.microsoft.com/office/drawing/2014/main" id="{AB2C3129-273D-4CD5-B1CC-18CE4B8EB551}"/>
              </a:ext>
            </a:extLst>
          </p:cNvPr>
          <p:cNvSpPr/>
          <p:nvPr/>
        </p:nvSpPr>
        <p:spPr>
          <a:xfrm>
            <a:off x="4110937" y="708550"/>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焊接、測試版子功能</a:t>
            </a:r>
          </a:p>
        </p:txBody>
      </p:sp>
      <p:sp>
        <p:nvSpPr>
          <p:cNvPr id="7" name="矩形: 圓角 7">
            <a:extLst>
              <a:ext uri="{FF2B5EF4-FFF2-40B4-BE49-F238E27FC236}">
                <a16:creationId xmlns:a16="http://schemas.microsoft.com/office/drawing/2014/main" id="{D50C4447-0786-4EAA-A748-78EE020ACFF5}"/>
              </a:ext>
            </a:extLst>
          </p:cNvPr>
          <p:cNvSpPr/>
          <p:nvPr/>
        </p:nvSpPr>
        <p:spPr>
          <a:xfrm>
            <a:off x="5507730" y="708549"/>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接收器測試</a:t>
            </a:r>
          </a:p>
        </p:txBody>
      </p:sp>
      <p:sp>
        <p:nvSpPr>
          <p:cNvPr id="8" name="矩形: 圓角 8">
            <a:extLst>
              <a:ext uri="{FF2B5EF4-FFF2-40B4-BE49-F238E27FC236}">
                <a16:creationId xmlns:a16="http://schemas.microsoft.com/office/drawing/2014/main" id="{2223E086-2D4A-48CA-925D-250331F96BC8}"/>
              </a:ext>
            </a:extLst>
          </p:cNvPr>
          <p:cNvSpPr/>
          <p:nvPr/>
        </p:nvSpPr>
        <p:spPr>
          <a:xfrm>
            <a:off x="6806251" y="708548"/>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寫入程式碼</a:t>
            </a:r>
          </a:p>
        </p:txBody>
      </p:sp>
      <p:sp>
        <p:nvSpPr>
          <p:cNvPr id="9" name="矩形: 圓角 9">
            <a:extLst>
              <a:ext uri="{FF2B5EF4-FFF2-40B4-BE49-F238E27FC236}">
                <a16:creationId xmlns:a16="http://schemas.microsoft.com/office/drawing/2014/main" id="{1963CCB5-0839-45E7-93B1-E4AD01CDA6A7}"/>
              </a:ext>
            </a:extLst>
          </p:cNvPr>
          <p:cNvSpPr/>
          <p:nvPr/>
        </p:nvSpPr>
        <p:spPr>
          <a:xfrm>
            <a:off x="9140711" y="708548"/>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創建</a:t>
            </a:r>
            <a:r>
              <a:rPr lang="en-US" altLang="zh-TW" dirty="0"/>
              <a:t>line</a:t>
            </a:r>
            <a:r>
              <a:rPr lang="zh-TW" altLang="en-US" dirty="0"/>
              <a:t>機器人</a:t>
            </a:r>
          </a:p>
        </p:txBody>
      </p:sp>
      <p:sp>
        <p:nvSpPr>
          <p:cNvPr id="10" name="矩形: 圓角 10">
            <a:extLst>
              <a:ext uri="{FF2B5EF4-FFF2-40B4-BE49-F238E27FC236}">
                <a16:creationId xmlns:a16="http://schemas.microsoft.com/office/drawing/2014/main" id="{FC73C715-9841-4FAF-A549-DE3A12F7C84E}"/>
              </a:ext>
            </a:extLst>
          </p:cNvPr>
          <p:cNvSpPr/>
          <p:nvPr/>
        </p:nvSpPr>
        <p:spPr>
          <a:xfrm>
            <a:off x="7973481" y="708548"/>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架設伺服器</a:t>
            </a:r>
          </a:p>
        </p:txBody>
      </p:sp>
      <p:sp>
        <p:nvSpPr>
          <p:cNvPr id="11" name="矩形: 圓角 11">
            <a:extLst>
              <a:ext uri="{FF2B5EF4-FFF2-40B4-BE49-F238E27FC236}">
                <a16:creationId xmlns:a16="http://schemas.microsoft.com/office/drawing/2014/main" id="{65C253D7-4AC7-4D1C-8AB4-22CC114A8FDD}"/>
              </a:ext>
            </a:extLst>
          </p:cNvPr>
          <p:cNvSpPr/>
          <p:nvPr/>
        </p:nvSpPr>
        <p:spPr>
          <a:xfrm>
            <a:off x="10359041" y="708547"/>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測試功能完整性</a:t>
            </a:r>
          </a:p>
        </p:txBody>
      </p:sp>
      <p:sp>
        <p:nvSpPr>
          <p:cNvPr id="12" name="矩形: 圓角 12">
            <a:extLst>
              <a:ext uri="{FF2B5EF4-FFF2-40B4-BE49-F238E27FC236}">
                <a16:creationId xmlns:a16="http://schemas.microsoft.com/office/drawing/2014/main" id="{B86BE721-C638-40B3-AB95-8070B0EFCE66}"/>
              </a:ext>
            </a:extLst>
          </p:cNvPr>
          <p:cNvSpPr/>
          <p:nvPr/>
        </p:nvSpPr>
        <p:spPr>
          <a:xfrm>
            <a:off x="7557514" y="3921125"/>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組裝成品</a:t>
            </a:r>
          </a:p>
        </p:txBody>
      </p:sp>
      <p:sp>
        <p:nvSpPr>
          <p:cNvPr id="13" name="矩形: 圓角 13">
            <a:extLst>
              <a:ext uri="{FF2B5EF4-FFF2-40B4-BE49-F238E27FC236}">
                <a16:creationId xmlns:a16="http://schemas.microsoft.com/office/drawing/2014/main" id="{EE2BEB6C-2849-4198-A26F-DE57AB1424CE}"/>
              </a:ext>
            </a:extLst>
          </p:cNvPr>
          <p:cNvSpPr/>
          <p:nvPr/>
        </p:nvSpPr>
        <p:spPr>
          <a:xfrm>
            <a:off x="5342208" y="3921125"/>
            <a:ext cx="948267" cy="293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dirty="0"/>
              <a:t>完成專題</a:t>
            </a:r>
          </a:p>
        </p:txBody>
      </p:sp>
      <p:sp>
        <p:nvSpPr>
          <p:cNvPr id="14" name="箭號: 向右 14">
            <a:extLst>
              <a:ext uri="{FF2B5EF4-FFF2-40B4-BE49-F238E27FC236}">
                <a16:creationId xmlns:a16="http://schemas.microsoft.com/office/drawing/2014/main" id="{0DBCF154-B032-4B74-8B4E-31365BA18EB4}"/>
              </a:ext>
            </a:extLst>
          </p:cNvPr>
          <p:cNvSpPr/>
          <p:nvPr/>
        </p:nvSpPr>
        <p:spPr>
          <a:xfrm>
            <a:off x="2229235" y="1854199"/>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5" name="箭號: 向右 15">
            <a:extLst>
              <a:ext uri="{FF2B5EF4-FFF2-40B4-BE49-F238E27FC236}">
                <a16:creationId xmlns:a16="http://schemas.microsoft.com/office/drawing/2014/main" id="{8D60039B-4456-4512-9D1E-D022F2AD0ED1}"/>
              </a:ext>
            </a:extLst>
          </p:cNvPr>
          <p:cNvSpPr/>
          <p:nvPr/>
        </p:nvSpPr>
        <p:spPr>
          <a:xfrm>
            <a:off x="3682647" y="1854199"/>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6" name="箭號: 向右 16">
            <a:extLst>
              <a:ext uri="{FF2B5EF4-FFF2-40B4-BE49-F238E27FC236}">
                <a16:creationId xmlns:a16="http://schemas.microsoft.com/office/drawing/2014/main" id="{FA8D53F0-1A35-4C19-9795-5FF8208DF21E}"/>
              </a:ext>
            </a:extLst>
          </p:cNvPr>
          <p:cNvSpPr/>
          <p:nvPr/>
        </p:nvSpPr>
        <p:spPr>
          <a:xfrm>
            <a:off x="5070859" y="1854199"/>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7" name="箭號: 向右 17">
            <a:extLst>
              <a:ext uri="{FF2B5EF4-FFF2-40B4-BE49-F238E27FC236}">
                <a16:creationId xmlns:a16="http://schemas.microsoft.com/office/drawing/2014/main" id="{3496E46E-A752-4289-831B-31E181C7AFAB}"/>
              </a:ext>
            </a:extLst>
          </p:cNvPr>
          <p:cNvSpPr/>
          <p:nvPr/>
        </p:nvSpPr>
        <p:spPr>
          <a:xfrm>
            <a:off x="6446269" y="1850980"/>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8" name="箭號: 向右 18">
            <a:extLst>
              <a:ext uri="{FF2B5EF4-FFF2-40B4-BE49-F238E27FC236}">
                <a16:creationId xmlns:a16="http://schemas.microsoft.com/office/drawing/2014/main" id="{86E51FE6-D828-45B4-B787-2FE288401303}"/>
              </a:ext>
            </a:extLst>
          </p:cNvPr>
          <p:cNvSpPr/>
          <p:nvPr/>
        </p:nvSpPr>
        <p:spPr>
          <a:xfrm>
            <a:off x="7627874" y="1850980"/>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9" name="箭號: 向右 19">
            <a:extLst>
              <a:ext uri="{FF2B5EF4-FFF2-40B4-BE49-F238E27FC236}">
                <a16:creationId xmlns:a16="http://schemas.microsoft.com/office/drawing/2014/main" id="{C07D0139-86F3-43ED-AE04-A129B155C768}"/>
              </a:ext>
            </a:extLst>
          </p:cNvPr>
          <p:cNvSpPr/>
          <p:nvPr/>
        </p:nvSpPr>
        <p:spPr>
          <a:xfrm>
            <a:off x="8811149" y="1850980"/>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0" name="箭號: 向右 20">
            <a:extLst>
              <a:ext uri="{FF2B5EF4-FFF2-40B4-BE49-F238E27FC236}">
                <a16:creationId xmlns:a16="http://schemas.microsoft.com/office/drawing/2014/main" id="{D4D44ACD-1391-4E5D-A42F-30F9B8E85D7C}"/>
              </a:ext>
            </a:extLst>
          </p:cNvPr>
          <p:cNvSpPr/>
          <p:nvPr/>
        </p:nvSpPr>
        <p:spPr>
          <a:xfrm>
            <a:off x="10024128" y="1850980"/>
            <a:ext cx="5196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1" name="箭號: 向右 21">
            <a:extLst>
              <a:ext uri="{FF2B5EF4-FFF2-40B4-BE49-F238E27FC236}">
                <a16:creationId xmlns:a16="http://schemas.microsoft.com/office/drawing/2014/main" id="{068A9009-3DF5-4E4B-BD3D-171DF9F6E4D9}"/>
              </a:ext>
            </a:extLst>
          </p:cNvPr>
          <p:cNvSpPr/>
          <p:nvPr/>
        </p:nvSpPr>
        <p:spPr>
          <a:xfrm rot="8577191">
            <a:off x="8701377" y="4581912"/>
            <a:ext cx="2142888" cy="411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2" name="箭號: 向右 22">
            <a:extLst>
              <a:ext uri="{FF2B5EF4-FFF2-40B4-BE49-F238E27FC236}">
                <a16:creationId xmlns:a16="http://schemas.microsoft.com/office/drawing/2014/main" id="{1D21A231-A309-4BB3-AFEA-E275861B878D}"/>
              </a:ext>
            </a:extLst>
          </p:cNvPr>
          <p:cNvSpPr/>
          <p:nvPr/>
        </p:nvSpPr>
        <p:spPr>
          <a:xfrm flipH="1">
            <a:off x="6362921" y="5012266"/>
            <a:ext cx="1083733" cy="3556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val="2698187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141412" y="618518"/>
            <a:ext cx="9905999" cy="5172683"/>
          </a:xfrm>
        </p:spPr>
        <p:txBody>
          <a:bodyPr>
            <a:normAutofit fontScale="92500" lnSpcReduction="10000"/>
          </a:bodyPr>
          <a:lstStyle/>
          <a:p>
            <a:r>
              <a:rPr lang="zh-TW" altLang="zh-TW" dirty="0"/>
              <a:t>名稱</a:t>
            </a:r>
            <a:r>
              <a:rPr lang="en-US" altLang="zh-TW" dirty="0"/>
              <a:t>:</a:t>
            </a:r>
            <a:r>
              <a:rPr lang="zh-TW" altLang="zh-TW" dirty="0"/>
              <a:t>手機放置盒</a:t>
            </a:r>
          </a:p>
          <a:p>
            <a:r>
              <a:rPr lang="zh-TW" altLang="zh-TW" dirty="0"/>
              <a:t>我會想要做這個手機放置盒是因為我在課堂上看到了非常多的同學上課都在使用手機導致會聽課的同學少之又少所以我想要做這個手機放置盒來幫助學校和老師們嚴格控管學生的手機 有些班級雖然需要上繳手機但是很多學生常常沒交或者是拿其他沒有在使用的手機應付一下老師而上課還是繼續使用 因此我們想到了這方法 上課時常常聽到老師一直念都高三了還不好好讀書未來大學怎麼辦 在高二上課觀察同學時經常看到大家時不時手癢就把手伸到抽屜有些更過分的直接拿到桌上直接開線上團戰。 現在高三了期許大家能一起奮發向上共同朝考取國立大學為目標力。</a:t>
            </a:r>
          </a:p>
          <a:p>
            <a:r>
              <a:rPr lang="zh-TW" altLang="zh-TW" dirty="0"/>
              <a:t>由於上課時發現蠻多同學都會使用手機過度，不管是任何的老師都希望他們教的東西所有的學生都能吸收，並且考上自己心目中的大學，還有上課時不使用手機是尊重老師最基本的一件事，希望能輕鬆改善老師、教官在手機管制更佳的方便。</a:t>
            </a:r>
          </a:p>
          <a:p>
            <a:endParaRPr lang="zh-TW" altLang="en-US" dirty="0"/>
          </a:p>
        </p:txBody>
      </p:sp>
    </p:spTree>
    <p:extLst>
      <p:ext uri="{BB962C8B-B14F-4D97-AF65-F5344CB8AC3E}">
        <p14:creationId xmlns:p14="http://schemas.microsoft.com/office/powerpoint/2010/main" val="220425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呈現方式</a:t>
            </a:r>
          </a:p>
        </p:txBody>
      </p:sp>
      <p:sp>
        <p:nvSpPr>
          <p:cNvPr id="3" name="內容版面配置區 2"/>
          <p:cNvSpPr>
            <a:spLocks noGrp="1"/>
          </p:cNvSpPr>
          <p:nvPr>
            <p:ph idx="1"/>
          </p:nvPr>
        </p:nvSpPr>
        <p:spPr/>
        <p:txBody>
          <a:bodyPr>
            <a:normAutofit/>
          </a:bodyPr>
          <a:lstStyle/>
          <a:p>
            <a:pPr marL="0" indent="0">
              <a:buNone/>
            </a:pPr>
            <a:r>
              <a:rPr lang="zh-TW" altLang="en-US" sz="3600" dirty="0"/>
              <a:t>我們所要做的作品是 ，利用手機程式</a:t>
            </a:r>
            <a:r>
              <a:rPr lang="en-US" altLang="zh-TW" sz="3600" dirty="0"/>
              <a:t>”NFC”</a:t>
            </a:r>
            <a:r>
              <a:rPr lang="zh-TW" altLang="en-US" sz="3600" dirty="0"/>
              <a:t>來進行資料的互換，使用</a:t>
            </a:r>
            <a:r>
              <a:rPr lang="en-US" altLang="zh-TW" sz="3600" dirty="0"/>
              <a:t>RFID</a:t>
            </a:r>
            <a:r>
              <a:rPr lang="zh-TW" altLang="en-US" sz="3600" dirty="0"/>
              <a:t>基礎模組，寫入讀取資料的程式碼，並進行讀取手機資料，上傳資料到手機軟體，而這個手機軟體，我們將會使用</a:t>
            </a:r>
            <a:r>
              <a:rPr lang="en-US" altLang="zh-TW" sz="3600" dirty="0"/>
              <a:t>LINE</a:t>
            </a:r>
            <a:r>
              <a:rPr lang="zh-TW" altLang="en-US" sz="3600" dirty="0"/>
              <a:t>機器人來呈現所讀取到的資料。</a:t>
            </a:r>
          </a:p>
        </p:txBody>
      </p:sp>
    </p:spTree>
    <p:extLst>
      <p:ext uri="{BB962C8B-B14F-4D97-AF65-F5344CB8AC3E}">
        <p14:creationId xmlns:p14="http://schemas.microsoft.com/office/powerpoint/2010/main" val="392850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483576" y="1498123"/>
            <a:ext cx="11201400" cy="3539430"/>
          </a:xfrm>
          <a:prstGeom prst="rect">
            <a:avLst/>
          </a:prstGeom>
          <a:noFill/>
        </p:spPr>
        <p:txBody>
          <a:bodyPr wrap="square" rtlCol="0">
            <a:spAutoFit/>
          </a:bodyPr>
          <a:lstStyle/>
          <a:p>
            <a:pPr algn="ctr"/>
            <a:r>
              <a:rPr lang="en-US" altLang="zh-TW" sz="3200" dirty="0"/>
              <a:t>RFID</a:t>
            </a:r>
            <a:endParaRPr lang="zh-TW" altLang="zh-TW" sz="3200" dirty="0"/>
          </a:p>
          <a:p>
            <a:pPr algn="ctr"/>
            <a:r>
              <a:rPr lang="zh-TW" altLang="zh-TW" sz="3200" b="1" dirty="0"/>
              <a:t>無線射頻辨識</a:t>
            </a:r>
            <a:r>
              <a:rPr lang="zh-TW" altLang="zh-TW" sz="3200" dirty="0"/>
              <a:t>（英語：</a:t>
            </a:r>
            <a:r>
              <a:rPr lang="zh-TW" altLang="zh-TW" sz="3200" b="1" dirty="0"/>
              <a:t>R</a:t>
            </a:r>
            <a:r>
              <a:rPr lang="zh-TW" altLang="zh-TW" sz="3200" dirty="0"/>
              <a:t>adio </a:t>
            </a:r>
            <a:r>
              <a:rPr lang="zh-TW" altLang="zh-TW" sz="3200" b="1" dirty="0"/>
              <a:t>F</a:t>
            </a:r>
            <a:r>
              <a:rPr lang="zh-TW" altLang="zh-TW" sz="3200" dirty="0"/>
              <a:t>requency </a:t>
            </a:r>
            <a:r>
              <a:rPr lang="zh-TW" altLang="zh-TW" sz="3200" b="1" dirty="0"/>
              <a:t>ID</a:t>
            </a:r>
            <a:r>
              <a:rPr lang="zh-TW" altLang="zh-TW" sz="3200" dirty="0"/>
              <a:t>entification，</a:t>
            </a:r>
            <a:r>
              <a:rPr lang="en-US" altLang="zh-TW" sz="3200" dirty="0" err="1">
                <a:hlinkClick r:id="rId2" tooltip="縮寫"/>
              </a:rPr>
              <a:t>縮寫</a:t>
            </a:r>
            <a:r>
              <a:rPr lang="zh-TW" altLang="zh-TW" sz="3200" dirty="0"/>
              <a:t>：</a:t>
            </a:r>
            <a:r>
              <a:rPr lang="en-US" altLang="zh-TW" sz="3200" b="1" dirty="0"/>
              <a:t>RFID</a:t>
            </a:r>
            <a:r>
              <a:rPr lang="zh-TW" altLang="zh-TW" sz="3200" dirty="0"/>
              <a:t>）是一種</a:t>
            </a:r>
            <a:r>
              <a:rPr lang="en-US" altLang="zh-TW" sz="3200" dirty="0" err="1">
                <a:hlinkClick r:id="rId3" tooltip="無線"/>
              </a:rPr>
              <a:t>無線</a:t>
            </a:r>
            <a:r>
              <a:rPr lang="en-US" altLang="zh-TW" sz="3200" dirty="0" err="1">
                <a:hlinkClick r:id="rId4" tooltip="通訊技術"/>
              </a:rPr>
              <a:t>通訊技術</a:t>
            </a:r>
            <a:r>
              <a:rPr lang="zh-TW" altLang="zh-TW" sz="3200" dirty="0"/>
              <a:t>，</a:t>
            </a:r>
            <a:endParaRPr lang="en-US" altLang="zh-TW" sz="3200" dirty="0"/>
          </a:p>
          <a:p>
            <a:pPr algn="ctr"/>
            <a:r>
              <a:rPr lang="zh-TW" altLang="zh-TW" sz="3200" dirty="0"/>
              <a:t>可以通過</a:t>
            </a:r>
            <a:r>
              <a:rPr lang="en-US" altLang="zh-TW" sz="3200" u="sng" dirty="0" err="1">
                <a:hlinkClick r:id="rId5" tooltip="無線電"/>
              </a:rPr>
              <a:t>無線電</a:t>
            </a:r>
            <a:r>
              <a:rPr lang="zh-TW" altLang="zh-TW" sz="3200" dirty="0"/>
              <a:t>訊號識別特定目標並讀寫相關數據，</a:t>
            </a:r>
            <a:endParaRPr lang="en-US" altLang="zh-TW" sz="3200" dirty="0"/>
          </a:p>
          <a:p>
            <a:pPr algn="ctr"/>
            <a:r>
              <a:rPr lang="zh-TW" altLang="zh-TW" sz="3200" dirty="0"/>
              <a:t>而無需識別系統與特定目標之間建立</a:t>
            </a:r>
            <a:r>
              <a:rPr lang="en-US" altLang="zh-TW" sz="3200" u="sng" dirty="0" err="1">
                <a:hlinkClick r:id="rId6" tooltip="機械"/>
              </a:rPr>
              <a:t>機械</a:t>
            </a:r>
            <a:r>
              <a:rPr lang="zh-TW" altLang="zh-TW" sz="3200" dirty="0"/>
              <a:t>或者</a:t>
            </a:r>
            <a:r>
              <a:rPr lang="en-US" altLang="zh-TW" sz="3200" u="sng" dirty="0" err="1">
                <a:hlinkClick r:id="rId7" tooltip="光學"/>
              </a:rPr>
              <a:t>光學</a:t>
            </a:r>
            <a:r>
              <a:rPr lang="zh-TW" altLang="zh-TW" sz="3200" dirty="0"/>
              <a:t>接觸。</a:t>
            </a:r>
          </a:p>
          <a:p>
            <a:pPr algn="ctr"/>
            <a:r>
              <a:rPr lang="en-US" altLang="zh-TW" sz="3200" u="sng" dirty="0">
                <a:hlinkClick r:id="rId8"/>
              </a:rPr>
              <a:t>https://zh.wikipedia.org/wiki/%E5%B0%84%E9%A2%91%E8%AF%86%E5%88%AB</a:t>
            </a:r>
            <a:r>
              <a:rPr lang="en-US" altLang="zh-TW" sz="3200" dirty="0"/>
              <a:t> </a:t>
            </a:r>
            <a:endParaRPr lang="zh-TW" altLang="zh-TW" sz="3200" dirty="0"/>
          </a:p>
        </p:txBody>
      </p:sp>
    </p:spTree>
    <p:extLst>
      <p:ext uri="{BB962C8B-B14F-4D97-AF65-F5344CB8AC3E}">
        <p14:creationId xmlns:p14="http://schemas.microsoft.com/office/powerpoint/2010/main" val="289689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863027" y="896817"/>
            <a:ext cx="10755774" cy="6063198"/>
          </a:xfrm>
          <a:prstGeom prst="rect">
            <a:avLst/>
          </a:prstGeom>
          <a:noFill/>
        </p:spPr>
        <p:txBody>
          <a:bodyPr wrap="square" rtlCol="0">
            <a:spAutoFit/>
          </a:bodyPr>
          <a:lstStyle/>
          <a:p>
            <a:pPr algn="ctr"/>
            <a:r>
              <a:rPr lang="en-US" altLang="zh-TW" sz="3200" dirty="0"/>
              <a:t>Arduino</a:t>
            </a:r>
            <a:endParaRPr lang="zh-TW" altLang="zh-TW" sz="3200" dirty="0"/>
          </a:p>
          <a:p>
            <a:pPr algn="ctr"/>
            <a:r>
              <a:rPr lang="en-US" altLang="zh-TW" sz="3200" b="1" dirty="0"/>
              <a:t>Arduino</a:t>
            </a:r>
            <a:r>
              <a:rPr lang="zh-TW" altLang="zh-TW" sz="3200" dirty="0"/>
              <a:t>是一個</a:t>
            </a:r>
            <a:r>
              <a:rPr lang="en-US" altLang="zh-TW" sz="3200" u="sng" dirty="0" err="1">
                <a:hlinkClick r:id="rId2" tooltip="開源"/>
              </a:rPr>
              <a:t>開源</a:t>
            </a:r>
            <a:r>
              <a:rPr lang="en-US" altLang="zh-TW" sz="3200" u="sng" dirty="0" err="1">
                <a:hlinkClick r:id="rId3" tooltip="嵌入式系統"/>
              </a:rPr>
              <a:t>嵌入式</a:t>
            </a:r>
            <a:r>
              <a:rPr lang="zh-TW" altLang="zh-TW" sz="3200" dirty="0"/>
              <a:t>硬體平台，用來供使用者製作可互動式的嵌入式專案。</a:t>
            </a:r>
            <a:endParaRPr lang="en-US" altLang="zh-TW" sz="3200" dirty="0"/>
          </a:p>
          <a:p>
            <a:pPr algn="ctr"/>
            <a:r>
              <a:rPr lang="zh-TW" altLang="zh-TW" sz="3200" dirty="0"/>
              <a:t>此外</a:t>
            </a:r>
            <a:r>
              <a:rPr lang="en-US" altLang="zh-TW" sz="3200" dirty="0"/>
              <a:t>Arduino</a:t>
            </a:r>
            <a:r>
              <a:rPr lang="zh-TW" altLang="zh-TW" sz="3200" dirty="0"/>
              <a:t>作為一個</a:t>
            </a:r>
            <a:r>
              <a:rPr lang="en-US" altLang="zh-TW" sz="3200" dirty="0" err="1">
                <a:hlinkClick r:id="rId4" tooltip="開源硬體"/>
              </a:rPr>
              <a:t>開源硬體</a:t>
            </a:r>
            <a:r>
              <a:rPr lang="zh-TW" altLang="zh-TW" sz="3200" dirty="0"/>
              <a:t>和</a:t>
            </a:r>
            <a:r>
              <a:rPr lang="en-US" altLang="zh-TW" sz="3200" dirty="0" err="1">
                <a:hlinkClick r:id="rId5" tooltip="開源軟體"/>
              </a:rPr>
              <a:t>開源軟體</a:t>
            </a:r>
            <a:r>
              <a:rPr lang="zh-TW" altLang="zh-TW" sz="3200" dirty="0"/>
              <a:t>的公司，同時兼有專案和使用者社群。</a:t>
            </a:r>
            <a:endParaRPr lang="en-US" altLang="zh-TW" sz="3200" dirty="0"/>
          </a:p>
          <a:p>
            <a:pPr algn="ctr"/>
            <a:r>
              <a:rPr lang="zh-TW" altLang="zh-TW" sz="3200" dirty="0"/>
              <a:t>該公司負責設計和製造</a:t>
            </a:r>
            <a:r>
              <a:rPr lang="en-US" altLang="zh-TW" sz="3200" dirty="0"/>
              <a:t>Arduino</a:t>
            </a:r>
            <a:r>
              <a:rPr lang="zh-TW" altLang="zh-TW" sz="3200" dirty="0"/>
              <a:t>電路板及相關附件。</a:t>
            </a:r>
            <a:endParaRPr lang="en-US" altLang="zh-TW" sz="3200" dirty="0"/>
          </a:p>
          <a:p>
            <a:pPr algn="ctr"/>
            <a:r>
              <a:rPr lang="zh-TW" altLang="zh-TW" sz="3200" dirty="0"/>
              <a:t>這些產品按照</a:t>
            </a:r>
            <a:r>
              <a:rPr lang="en-US" altLang="zh-TW" sz="3200" dirty="0" err="1">
                <a:hlinkClick r:id="rId6" tooltip="GNU寬通用公共許可證"/>
              </a:rPr>
              <a:t>GNU寬通用公共許可證</a:t>
            </a:r>
            <a:r>
              <a:rPr lang="zh-TW" altLang="zh-TW" sz="3200" dirty="0"/>
              <a:t>（</a:t>
            </a:r>
            <a:r>
              <a:rPr lang="en-US" altLang="zh-TW" sz="3200" dirty="0"/>
              <a:t>LGPL</a:t>
            </a:r>
            <a:r>
              <a:rPr lang="zh-TW" altLang="zh-TW" sz="3200" dirty="0"/>
              <a:t>）或</a:t>
            </a:r>
            <a:r>
              <a:rPr lang="en-US" altLang="zh-TW" sz="3200" dirty="0"/>
              <a:t>GNU</a:t>
            </a:r>
            <a:r>
              <a:rPr lang="zh-TW" altLang="zh-TW" sz="3200" dirty="0"/>
              <a:t>通用公共許可證（</a:t>
            </a:r>
            <a:r>
              <a:rPr lang="en-US" altLang="zh-TW" sz="3200" dirty="0"/>
              <a:t>GPL</a:t>
            </a:r>
            <a:r>
              <a:rPr lang="zh-TW" altLang="zh-TW" sz="3200" dirty="0"/>
              <a:t>）許可的開源硬體和軟體分發的</a:t>
            </a:r>
            <a:endParaRPr lang="en-US" altLang="zh-TW" sz="3200" dirty="0"/>
          </a:p>
          <a:p>
            <a:pPr algn="ctr"/>
            <a:r>
              <a:rPr lang="zh-TW" altLang="zh-TW" sz="3200" dirty="0"/>
              <a:t>，</a:t>
            </a:r>
            <a:r>
              <a:rPr lang="en-US" altLang="zh-TW" sz="3200" dirty="0"/>
              <a:t>Arduino</a:t>
            </a:r>
            <a:r>
              <a:rPr lang="zh-TW" altLang="zh-TW" sz="3200" dirty="0"/>
              <a:t>允許任何人製造</a:t>
            </a:r>
            <a:r>
              <a:rPr lang="en-US" altLang="zh-TW" sz="3200" dirty="0"/>
              <a:t>Arduino</a:t>
            </a:r>
            <a:r>
              <a:rPr lang="zh-TW" altLang="zh-TW" sz="3200" dirty="0"/>
              <a:t>板和軟體分發。</a:t>
            </a:r>
            <a:r>
              <a:rPr lang="en-US" altLang="zh-TW" sz="3200" dirty="0"/>
              <a:t> Arduino</a:t>
            </a:r>
            <a:r>
              <a:rPr lang="zh-TW" altLang="zh-TW" sz="3200" dirty="0"/>
              <a:t>板可以以預裝的形式商業銷售，也可以作為</a:t>
            </a:r>
            <a:r>
              <a:rPr lang="en-US" altLang="zh-TW" sz="3200" dirty="0">
                <a:hlinkClick r:id="rId7" tooltip="DIY"/>
              </a:rPr>
              <a:t>DIY</a:t>
            </a:r>
            <a:r>
              <a:rPr lang="zh-TW" altLang="zh-TW" sz="3200" dirty="0"/>
              <a:t>套件購買。</a:t>
            </a:r>
          </a:p>
          <a:p>
            <a:pPr algn="ctr"/>
            <a:r>
              <a:rPr lang="en-US" altLang="zh-TW" sz="3200" u="sng" dirty="0">
                <a:hlinkClick r:id="rId8"/>
              </a:rPr>
              <a:t>https://zh.wikipedia.org/wiki/Arduino</a:t>
            </a:r>
            <a:endParaRPr lang="zh-TW" altLang="zh-TW" sz="3200" dirty="0"/>
          </a:p>
          <a:p>
            <a:pPr algn="just"/>
            <a:endParaRPr lang="zh-TW" altLang="en-US" dirty="0"/>
          </a:p>
          <a:p>
            <a:endParaRPr lang="zh-TW" altLang="en-US" dirty="0"/>
          </a:p>
        </p:txBody>
      </p:sp>
    </p:spTree>
    <p:extLst>
      <p:ext uri="{BB962C8B-B14F-4D97-AF65-F5344CB8AC3E}">
        <p14:creationId xmlns:p14="http://schemas.microsoft.com/office/powerpoint/2010/main" val="3854608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2229852" y="352926"/>
            <a:ext cx="8486274" cy="6524863"/>
          </a:xfrm>
          <a:prstGeom prst="rect">
            <a:avLst/>
          </a:prstGeom>
          <a:noFill/>
        </p:spPr>
        <p:txBody>
          <a:bodyPr wrap="square" rtlCol="0">
            <a:spAutoFit/>
          </a:bodyPr>
          <a:lstStyle/>
          <a:p>
            <a:r>
              <a:rPr lang="en-US" altLang="zh-TW" sz="4000" dirty="0"/>
              <a:t>9/8</a:t>
            </a:r>
            <a:r>
              <a:rPr lang="zh-TW" altLang="en-US" sz="4000" dirty="0"/>
              <a:t>                討論方案、工作分配</a:t>
            </a:r>
            <a:endParaRPr lang="en-US" altLang="zh-TW" sz="4000" dirty="0"/>
          </a:p>
          <a:p>
            <a:r>
              <a:rPr lang="en-US" altLang="zh-TW" sz="4000" dirty="0"/>
              <a:t>9/15~9/29</a:t>
            </a:r>
            <a:r>
              <a:rPr lang="zh-TW" altLang="en-US" sz="4000" dirty="0"/>
              <a:t>    採買材料</a:t>
            </a:r>
            <a:endParaRPr lang="en-US" altLang="zh-TW" sz="4000" dirty="0"/>
          </a:p>
          <a:p>
            <a:r>
              <a:rPr lang="en-US" altLang="zh-TW" sz="4000" dirty="0"/>
              <a:t>9/15~10/6</a:t>
            </a:r>
            <a:r>
              <a:rPr lang="zh-TW" altLang="en-US" sz="4000" dirty="0"/>
              <a:t>    程式設計</a:t>
            </a:r>
            <a:endParaRPr lang="en-US" altLang="zh-TW" sz="4000" dirty="0"/>
          </a:p>
          <a:p>
            <a:r>
              <a:rPr lang="en-US" altLang="zh-TW" sz="4000" dirty="0"/>
              <a:t>9/22~10/13</a:t>
            </a:r>
            <a:r>
              <a:rPr lang="zh-TW" altLang="en-US" sz="4000" dirty="0"/>
              <a:t>  修改程式</a:t>
            </a:r>
            <a:endParaRPr lang="en-US" altLang="zh-TW" sz="4000" dirty="0"/>
          </a:p>
          <a:p>
            <a:r>
              <a:rPr lang="en-US" altLang="zh-TW" sz="4000" dirty="0"/>
              <a:t>9/29~10/20</a:t>
            </a:r>
            <a:r>
              <a:rPr lang="zh-TW" altLang="en-US" sz="4000" dirty="0"/>
              <a:t>  測試功能</a:t>
            </a:r>
            <a:endParaRPr lang="en-US" altLang="zh-TW" sz="4000" dirty="0"/>
          </a:p>
          <a:p>
            <a:r>
              <a:rPr lang="en-US" altLang="zh-TW" sz="4000" dirty="0"/>
              <a:t>9/22~9/29</a:t>
            </a:r>
            <a:r>
              <a:rPr lang="zh-TW" altLang="en-US" sz="4000" dirty="0"/>
              <a:t>    組裝外殼</a:t>
            </a:r>
            <a:endParaRPr lang="en-US" altLang="zh-TW" sz="4000" dirty="0"/>
          </a:p>
          <a:p>
            <a:r>
              <a:rPr lang="en-US" altLang="zh-TW" sz="4000" dirty="0"/>
              <a:t>10/27~12/15</a:t>
            </a:r>
            <a:r>
              <a:rPr lang="zh-TW" altLang="en-US" sz="4000" dirty="0"/>
              <a:t>功能試用</a:t>
            </a:r>
            <a:endParaRPr lang="en-US" altLang="zh-TW" sz="4000" dirty="0"/>
          </a:p>
          <a:p>
            <a:r>
              <a:rPr lang="en-US" altLang="zh-TW" sz="4000" dirty="0"/>
              <a:t>11/03</a:t>
            </a:r>
            <a:r>
              <a:rPr lang="zh-TW" altLang="en-US" sz="4000" dirty="0"/>
              <a:t>            期中報告</a:t>
            </a:r>
            <a:endParaRPr lang="en-US" altLang="zh-TW" sz="4000" dirty="0"/>
          </a:p>
          <a:p>
            <a:r>
              <a:rPr lang="en-US" altLang="zh-TW" sz="4000" dirty="0"/>
              <a:t>11/24~12/22</a:t>
            </a:r>
            <a:r>
              <a:rPr lang="zh-TW" altLang="en-US" sz="4000" dirty="0"/>
              <a:t>實際實施</a:t>
            </a:r>
            <a:endParaRPr lang="en-US" altLang="zh-TW" sz="4000" dirty="0"/>
          </a:p>
          <a:p>
            <a:r>
              <a:rPr lang="en-US" altLang="zh-TW" sz="4000" dirty="0"/>
              <a:t>12/29</a:t>
            </a:r>
            <a:r>
              <a:rPr lang="zh-TW" altLang="en-US" sz="4000" dirty="0"/>
              <a:t>            期末報告</a:t>
            </a:r>
            <a:endParaRPr lang="en-US" altLang="zh-TW" sz="4000" dirty="0"/>
          </a:p>
          <a:p>
            <a:endParaRPr lang="zh-TW" altLang="en-US" dirty="0"/>
          </a:p>
        </p:txBody>
      </p:sp>
    </p:spTree>
    <p:extLst>
      <p:ext uri="{BB962C8B-B14F-4D97-AF65-F5344CB8AC3E}">
        <p14:creationId xmlns:p14="http://schemas.microsoft.com/office/powerpoint/2010/main" val="150961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物件 9"/>
          <p:cNvGraphicFramePr>
            <a:graphicFrameLocks noChangeAspect="1"/>
          </p:cNvGraphicFramePr>
          <p:nvPr>
            <p:extLst>
              <p:ext uri="{D42A27DB-BD31-4B8C-83A1-F6EECF244321}">
                <p14:modId xmlns:p14="http://schemas.microsoft.com/office/powerpoint/2010/main" val="586566673"/>
              </p:ext>
            </p:extLst>
          </p:nvPr>
        </p:nvGraphicFramePr>
        <p:xfrm>
          <a:off x="29713" y="0"/>
          <a:ext cx="12139761" cy="6858000"/>
        </p:xfrm>
        <a:graphic>
          <a:graphicData uri="http://schemas.openxmlformats.org/presentationml/2006/ole">
            <mc:AlternateContent xmlns:mc="http://schemas.openxmlformats.org/markup-compatibility/2006">
              <mc:Choice xmlns:v="urn:schemas-microsoft-com:vml" Requires="v">
                <p:oleObj spid="_x0000_s1047" name="工作表" r:id="rId3" imgW="12354005" imgH="5457889" progId="Excel.Sheet.12">
                  <p:embed/>
                </p:oleObj>
              </mc:Choice>
              <mc:Fallback>
                <p:oleObj name="工作表" r:id="rId3" imgW="12354005" imgH="5457889" progId="Excel.Sheet.12">
                  <p:embed/>
                  <p:pic>
                    <p:nvPicPr>
                      <p:cNvPr id="0" name=""/>
                      <p:cNvPicPr/>
                      <p:nvPr/>
                    </p:nvPicPr>
                    <p:blipFill>
                      <a:blip r:embed="rId4"/>
                      <a:stretch>
                        <a:fillRect/>
                      </a:stretch>
                    </p:blipFill>
                    <p:spPr>
                      <a:xfrm>
                        <a:off x="29713" y="0"/>
                        <a:ext cx="12139761" cy="6858000"/>
                      </a:xfrm>
                      <a:prstGeom prst="rect">
                        <a:avLst/>
                      </a:prstGeom>
                    </p:spPr>
                  </p:pic>
                </p:oleObj>
              </mc:Fallback>
            </mc:AlternateContent>
          </a:graphicData>
        </a:graphic>
      </p:graphicFrame>
    </p:spTree>
    <p:extLst>
      <p:ext uri="{BB962C8B-B14F-4D97-AF65-F5344CB8AC3E}">
        <p14:creationId xmlns:p14="http://schemas.microsoft.com/office/powerpoint/2010/main" val="1842743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23" y="185004"/>
            <a:ext cx="4267200" cy="6276975"/>
          </a:xfrm>
          <a:prstGeom prst="rect">
            <a:avLst/>
          </a:prstGeom>
        </p:spPr>
      </p:pic>
      <p:sp>
        <p:nvSpPr>
          <p:cNvPr id="3" name="文字方塊 2"/>
          <p:cNvSpPr txBox="1"/>
          <p:nvPr/>
        </p:nvSpPr>
        <p:spPr>
          <a:xfrm>
            <a:off x="2277206" y="-114301"/>
            <a:ext cx="2470639" cy="6863417"/>
          </a:xfrm>
          <a:prstGeom prst="rect">
            <a:avLst/>
          </a:prstGeom>
          <a:noFill/>
        </p:spPr>
        <p:txBody>
          <a:bodyPr wrap="square" rtlCol="0">
            <a:spAutoFit/>
          </a:bodyPr>
          <a:lstStyle/>
          <a:p>
            <a:r>
              <a:rPr lang="zh-TW" altLang="en-US" sz="8800" dirty="0">
                <a:solidFill>
                  <a:schemeClr val="bg2">
                    <a:lumMod val="50000"/>
                  </a:schemeClr>
                </a:solidFill>
              </a:rPr>
              <a:t>系</a:t>
            </a:r>
            <a:endParaRPr lang="en-US" altLang="zh-TW" sz="8800" dirty="0">
              <a:solidFill>
                <a:schemeClr val="bg2">
                  <a:lumMod val="50000"/>
                </a:schemeClr>
              </a:solidFill>
            </a:endParaRPr>
          </a:p>
          <a:p>
            <a:r>
              <a:rPr lang="zh-TW" altLang="en-US" sz="8800" dirty="0">
                <a:solidFill>
                  <a:schemeClr val="bg2">
                    <a:lumMod val="50000"/>
                  </a:schemeClr>
                </a:solidFill>
              </a:rPr>
              <a:t>統</a:t>
            </a:r>
            <a:endParaRPr lang="en-US" altLang="zh-TW" sz="8800" dirty="0">
              <a:solidFill>
                <a:schemeClr val="bg2">
                  <a:lumMod val="50000"/>
                </a:schemeClr>
              </a:solidFill>
            </a:endParaRPr>
          </a:p>
          <a:p>
            <a:r>
              <a:rPr lang="zh-TW" altLang="en-US" sz="8800" dirty="0">
                <a:solidFill>
                  <a:schemeClr val="bg2">
                    <a:lumMod val="50000"/>
                  </a:schemeClr>
                </a:solidFill>
              </a:rPr>
              <a:t>流</a:t>
            </a:r>
            <a:endParaRPr lang="en-US" altLang="zh-TW" sz="8800" dirty="0">
              <a:solidFill>
                <a:schemeClr val="bg2">
                  <a:lumMod val="50000"/>
                </a:schemeClr>
              </a:solidFill>
            </a:endParaRPr>
          </a:p>
          <a:p>
            <a:r>
              <a:rPr lang="zh-TW" altLang="en-US" sz="8800" dirty="0">
                <a:solidFill>
                  <a:schemeClr val="bg2">
                    <a:lumMod val="50000"/>
                  </a:schemeClr>
                </a:solidFill>
              </a:rPr>
              <a:t>程</a:t>
            </a:r>
            <a:endParaRPr lang="en-US" altLang="zh-TW" sz="8800" dirty="0">
              <a:solidFill>
                <a:schemeClr val="bg2">
                  <a:lumMod val="50000"/>
                </a:schemeClr>
              </a:solidFill>
            </a:endParaRPr>
          </a:p>
          <a:p>
            <a:r>
              <a:rPr lang="zh-TW" altLang="en-US" sz="8800" dirty="0">
                <a:solidFill>
                  <a:schemeClr val="bg2">
                    <a:lumMod val="50000"/>
                  </a:schemeClr>
                </a:solidFill>
              </a:rPr>
              <a:t>圖</a:t>
            </a:r>
          </a:p>
        </p:txBody>
      </p:sp>
    </p:spTree>
    <p:extLst>
      <p:ext uri="{BB962C8B-B14F-4D97-AF65-F5344CB8AC3E}">
        <p14:creationId xmlns:p14="http://schemas.microsoft.com/office/powerpoint/2010/main" val="3334155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6246" y="207718"/>
            <a:ext cx="3886200" cy="6372225"/>
          </a:xfrm>
          <a:prstGeom prst="rect">
            <a:avLst/>
          </a:prstGeom>
        </p:spPr>
      </p:pic>
      <p:sp>
        <p:nvSpPr>
          <p:cNvPr id="4" name="矩形 3"/>
          <p:cNvSpPr/>
          <p:nvPr/>
        </p:nvSpPr>
        <p:spPr>
          <a:xfrm>
            <a:off x="2556873" y="-5417"/>
            <a:ext cx="1313180" cy="6863417"/>
          </a:xfrm>
          <a:prstGeom prst="rect">
            <a:avLst/>
          </a:prstGeom>
        </p:spPr>
        <p:txBody>
          <a:bodyPr wrap="none">
            <a:spAutoFit/>
          </a:bodyPr>
          <a:lstStyle/>
          <a:p>
            <a:r>
              <a:rPr lang="zh-TW" altLang="en-US" sz="8800" dirty="0"/>
              <a:t>系</a:t>
            </a:r>
            <a:endParaRPr lang="en-US" altLang="zh-TW" sz="8800" dirty="0"/>
          </a:p>
          <a:p>
            <a:r>
              <a:rPr lang="zh-TW" altLang="en-US" sz="8800" dirty="0"/>
              <a:t>統</a:t>
            </a:r>
            <a:endParaRPr lang="en-US" altLang="zh-TW" sz="8800" dirty="0"/>
          </a:p>
          <a:p>
            <a:r>
              <a:rPr lang="zh-TW" altLang="en-US" sz="8800" dirty="0"/>
              <a:t>架</a:t>
            </a:r>
            <a:endParaRPr lang="en-US" altLang="zh-TW" sz="8800" dirty="0"/>
          </a:p>
          <a:p>
            <a:r>
              <a:rPr lang="zh-TW" altLang="en-US" sz="8800" dirty="0"/>
              <a:t>構</a:t>
            </a:r>
            <a:endParaRPr lang="en-US" altLang="zh-TW" sz="8800" dirty="0"/>
          </a:p>
          <a:p>
            <a:r>
              <a:rPr lang="zh-TW" altLang="en-US" sz="8800" dirty="0"/>
              <a:t>圖</a:t>
            </a:r>
          </a:p>
        </p:txBody>
      </p:sp>
    </p:spTree>
    <p:extLst>
      <p:ext uri="{BB962C8B-B14F-4D97-AF65-F5344CB8AC3E}">
        <p14:creationId xmlns:p14="http://schemas.microsoft.com/office/powerpoint/2010/main" val="3386738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電路">
  <a:themeElements>
    <a:clrScheme name="電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電路">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電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TM04033919[[fn=電路]]</Template>
  <TotalTime>9383</TotalTime>
  <Words>580</Words>
  <Application>Microsoft Office PowerPoint</Application>
  <PresentationFormat>寬螢幕</PresentationFormat>
  <Paragraphs>52</Paragraphs>
  <Slides>12</Slides>
  <Notes>0</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12</vt:i4>
      </vt:variant>
    </vt:vector>
  </HeadingPairs>
  <TitlesOfParts>
    <vt:vector size="16" baseType="lpstr">
      <vt:lpstr>Arial</vt:lpstr>
      <vt:lpstr>Tw Cen MT</vt:lpstr>
      <vt:lpstr>電路</vt:lpstr>
      <vt:lpstr>工作表</vt:lpstr>
      <vt:lpstr>期中報告</vt:lpstr>
      <vt:lpstr>PowerPoint 簡報</vt:lpstr>
      <vt:lpstr>呈現方式</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cs7304</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期中報告</dc:title>
  <dc:creator>cs7304</dc:creator>
  <cp:lastModifiedBy>sam20040327@gmail.com</cp:lastModifiedBy>
  <cp:revision>11</cp:revision>
  <dcterms:created xsi:type="dcterms:W3CDTF">2021-10-13T01:39:50Z</dcterms:created>
  <dcterms:modified xsi:type="dcterms:W3CDTF">2021-11-06T13:32:27Z</dcterms:modified>
</cp:coreProperties>
</file>